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312" r:id="rId2"/>
    <p:sldId id="322" r:id="rId3"/>
    <p:sldId id="323" r:id="rId4"/>
    <p:sldId id="321" r:id="rId5"/>
    <p:sldId id="257" r:id="rId6"/>
    <p:sldId id="324" r:id="rId7"/>
    <p:sldId id="310" r:id="rId8"/>
    <p:sldId id="325" r:id="rId9"/>
    <p:sldId id="326" r:id="rId10"/>
    <p:sldId id="327" r:id="rId11"/>
    <p:sldId id="328" r:id="rId12"/>
    <p:sldId id="333" r:id="rId13"/>
    <p:sldId id="329" r:id="rId14"/>
    <p:sldId id="330" r:id="rId15"/>
    <p:sldId id="332" r:id="rId16"/>
    <p:sldId id="331"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say Elgersma" initials="LE" lastIdx="2" clrIdx="0">
    <p:extLst>
      <p:ext uri="{19B8F6BF-5375-455C-9EA6-DF929625EA0E}">
        <p15:presenceInfo xmlns:p15="http://schemas.microsoft.com/office/powerpoint/2012/main" userId="S::lindsay@elgersmaconsultingcom.onmicrosoft.com::edbf2e0c-64c3-45a2-89a1-0f3e57608278" providerId="AD"/>
      </p:ext>
    </p:extLst>
  </p:cmAuthor>
  <p:cmAuthor id="2" name="Laura Bonikowsky" initials="LNB" lastIdx="1" clrIdx="1">
    <p:extLst>
      <p:ext uri="{19B8F6BF-5375-455C-9EA6-DF929625EA0E}">
        <p15:presenceInfo xmlns:p15="http://schemas.microsoft.com/office/powerpoint/2012/main" userId="Laura Bonikowsk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092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00" autoAdjust="0"/>
    <p:restoredTop sz="70833" autoAdjust="0"/>
  </p:normalViewPr>
  <p:slideViewPr>
    <p:cSldViewPr snapToGrid="0">
      <p:cViewPr varScale="1">
        <p:scale>
          <a:sx n="58" d="100"/>
          <a:sy n="58" d="100"/>
        </p:scale>
        <p:origin x="2443" y="58"/>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2024-10-17</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A1152B4D-80B6-452C-A7D7-277FD7B18C08}" type="slidenum">
              <a:rPr lang="en-CA" smtClean="0"/>
              <a:t>1</a:t>
            </a:fld>
            <a:endParaRPr lang="en-CA"/>
          </a:p>
        </p:txBody>
      </p:sp>
    </p:spTree>
    <p:extLst>
      <p:ext uri="{BB962C8B-B14F-4D97-AF65-F5344CB8AC3E}">
        <p14:creationId xmlns:p14="http://schemas.microsoft.com/office/powerpoint/2010/main" val="1173012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worksheet: </a:t>
            </a:r>
            <a:r>
              <a:rPr lang="en-CA" sz="180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Cost of Ingredients and Profit Template</a:t>
            </a:r>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11</a:t>
            </a:fld>
            <a:endParaRPr lang="en-CA"/>
          </a:p>
        </p:txBody>
      </p:sp>
    </p:spTree>
    <p:extLst>
      <p:ext uri="{BB962C8B-B14F-4D97-AF65-F5344CB8AC3E}">
        <p14:creationId xmlns:p14="http://schemas.microsoft.com/office/powerpoint/2010/main" val="58850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Ask: if the cost of oats had been higher, how would it have affected their granola bars?</a:t>
            </a:r>
          </a:p>
        </p:txBody>
      </p:sp>
      <p:sp>
        <p:nvSpPr>
          <p:cNvPr id="4" name="Slide Number Placeholder 3"/>
          <p:cNvSpPr>
            <a:spLocks noGrp="1"/>
          </p:cNvSpPr>
          <p:nvPr>
            <p:ph type="sldNum" sz="quarter" idx="5"/>
          </p:nvPr>
        </p:nvSpPr>
        <p:spPr/>
        <p:txBody>
          <a:bodyPr/>
          <a:lstStyle/>
          <a:p>
            <a:fld id="{A1152B4D-80B6-452C-A7D7-277FD7B18C08}" type="slidenum">
              <a:rPr lang="en-CA" smtClean="0"/>
              <a:t>12</a:t>
            </a:fld>
            <a:endParaRPr lang="en-CA"/>
          </a:p>
        </p:txBody>
      </p:sp>
    </p:spTree>
    <p:extLst>
      <p:ext uri="{BB962C8B-B14F-4D97-AF65-F5344CB8AC3E}">
        <p14:creationId xmlns:p14="http://schemas.microsoft.com/office/powerpoint/2010/main" val="2422534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worksheet with your students. </a:t>
            </a:r>
          </a:p>
        </p:txBody>
      </p:sp>
      <p:sp>
        <p:nvSpPr>
          <p:cNvPr id="4" name="Slide Number Placeholder 3"/>
          <p:cNvSpPr>
            <a:spLocks noGrp="1"/>
          </p:cNvSpPr>
          <p:nvPr>
            <p:ph type="sldNum" sz="quarter" idx="5"/>
          </p:nvPr>
        </p:nvSpPr>
        <p:spPr/>
        <p:txBody>
          <a:bodyPr/>
          <a:lstStyle/>
          <a:p>
            <a:fld id="{A1152B4D-80B6-452C-A7D7-277FD7B18C08}" type="slidenum">
              <a:rPr lang="en-CA" smtClean="0"/>
              <a:t>13</a:t>
            </a:fld>
            <a:endParaRPr lang="en-CA"/>
          </a:p>
        </p:txBody>
      </p:sp>
    </p:spTree>
    <p:extLst>
      <p:ext uri="{BB962C8B-B14F-4D97-AF65-F5344CB8AC3E}">
        <p14:creationId xmlns:p14="http://schemas.microsoft.com/office/powerpoint/2010/main" val="746120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14</a:t>
            </a:fld>
            <a:endParaRPr lang="en-CA"/>
          </a:p>
        </p:txBody>
      </p:sp>
    </p:spTree>
    <p:extLst>
      <p:ext uri="{BB962C8B-B14F-4D97-AF65-F5344CB8AC3E}">
        <p14:creationId xmlns:p14="http://schemas.microsoft.com/office/powerpoint/2010/main" val="1169385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Please show us the progress of your students’ plants by posting pictures to Facebook, Instagram </a:t>
            </a:r>
            <a:r>
              <a:rPr lang="en-CA"/>
              <a:t>or Twitter and tag us: @Good in Every Grain. </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16</a:t>
            </a:fld>
            <a:endParaRPr lang="en-CA"/>
          </a:p>
        </p:txBody>
      </p:sp>
    </p:spTree>
    <p:extLst>
      <p:ext uri="{BB962C8B-B14F-4D97-AF65-F5344CB8AC3E}">
        <p14:creationId xmlns:p14="http://schemas.microsoft.com/office/powerpoint/2010/main" val="341981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solidFill>
                  <a:srgbClr val="000000"/>
                </a:solidFill>
                <a:effectLst/>
                <a:latin typeface="Helvetica" pitchFamily="2" charset="0"/>
              </a:rPr>
              <a:t>Mathematics Curriculum </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Strand B Number</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B1.3</a:t>
            </a:r>
            <a:r>
              <a:rPr lang="en-CA" dirty="0">
                <a:solidFill>
                  <a:srgbClr val="000000"/>
                </a:solidFill>
                <a:effectLst/>
                <a:latin typeface="Helvetica" pitchFamily="2" charset="0"/>
              </a:rPr>
              <a:t> </a:t>
            </a:r>
            <a:r>
              <a:rPr lang="en-CA" u="sng" dirty="0">
                <a:solidFill>
                  <a:srgbClr val="000000"/>
                </a:solidFill>
                <a:effectLst/>
                <a:latin typeface="Helvetica" pitchFamily="2" charset="0"/>
              </a:rPr>
              <a:t>round</a:t>
            </a:r>
            <a:r>
              <a:rPr lang="en-CA" dirty="0">
                <a:solidFill>
                  <a:srgbClr val="000000"/>
                </a:solidFill>
                <a:effectLst/>
                <a:latin typeface="Helvetica" pitchFamily="2" charset="0"/>
              </a:rPr>
              <a:t> whole numbers to the nearest ten or hundred, in various contexts</a:t>
            </a:r>
          </a:p>
          <a:p>
            <a:r>
              <a:rPr lang="en-CA" b="1" dirty="0">
                <a:solidFill>
                  <a:srgbClr val="000000"/>
                </a:solidFill>
                <a:effectLst/>
                <a:latin typeface="Helvetica" pitchFamily="2" charset="0"/>
              </a:rPr>
              <a:t>B2.1</a:t>
            </a:r>
            <a:r>
              <a:rPr lang="en-CA" dirty="0">
                <a:solidFill>
                  <a:srgbClr val="000000"/>
                </a:solidFill>
                <a:effectLst/>
                <a:latin typeface="Helvetica" pitchFamily="2" charset="0"/>
              </a:rPr>
              <a:t> use the properties of operations, and the relationships between multiplication and division, to solve problems and check calculations</a:t>
            </a:r>
          </a:p>
          <a:p>
            <a:r>
              <a:rPr lang="en-CA" b="1" dirty="0">
                <a:solidFill>
                  <a:srgbClr val="000000"/>
                </a:solidFill>
                <a:effectLst/>
                <a:latin typeface="Helvetica" pitchFamily="2" charset="0"/>
              </a:rPr>
              <a:t>B2.5</a:t>
            </a:r>
            <a:r>
              <a:rPr lang="en-CA" dirty="0">
                <a:solidFill>
                  <a:srgbClr val="000000"/>
                </a:solidFill>
                <a:effectLst/>
                <a:latin typeface="Helvetica" pitchFamily="2" charset="0"/>
              </a:rPr>
              <a:t> represent and solve problems involving the addition and subtraction of whole numbers that add up to no more than 1000, using various tools and algorithms</a:t>
            </a:r>
          </a:p>
          <a:p>
            <a:r>
              <a:rPr lang="en-CA" b="1" dirty="0">
                <a:solidFill>
                  <a:srgbClr val="000000"/>
                </a:solidFill>
                <a:effectLst/>
                <a:latin typeface="Helvetica" pitchFamily="2" charset="0"/>
              </a:rPr>
              <a:t> </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Strand F Financial Literacy</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F1.1</a:t>
            </a:r>
            <a:r>
              <a:rPr lang="en-CA" dirty="0">
                <a:solidFill>
                  <a:srgbClr val="000000"/>
                </a:solidFill>
                <a:effectLst/>
                <a:latin typeface="Helvetica" pitchFamily="2" charset="0"/>
              </a:rPr>
              <a:t> Estimate and calculate the change required for various simple cash transactions involving whole-dollar amounts and amounts of less than one dollar.</a:t>
            </a:r>
          </a:p>
          <a:p>
            <a:r>
              <a:rPr lang="en-CA" dirty="0">
                <a:solidFill>
                  <a:srgbClr val="000000"/>
                </a:solidFill>
                <a:effectLst/>
                <a:latin typeface="Helvetica" pitchFamily="2" charset="0"/>
              </a:rPr>
              <a:t>o  Key concept: Real-life contexts build understanding of cash transactions while developing proficiency with addition, subtraction, mental math strategies, and math facts.</a:t>
            </a:r>
          </a:p>
          <a:p>
            <a:r>
              <a:rPr lang="en-CA" dirty="0">
                <a:solidFill>
                  <a:srgbClr val="000000"/>
                </a:solidFill>
                <a:effectLst/>
                <a:latin typeface="Helvetica" pitchFamily="2" charset="0"/>
              </a:rPr>
              <a:t> </a:t>
            </a:r>
          </a:p>
          <a:p>
            <a:r>
              <a:rPr lang="en-CA" b="1" dirty="0">
                <a:solidFill>
                  <a:srgbClr val="000000"/>
                </a:solidFill>
                <a:effectLst/>
                <a:latin typeface="Helvetica" pitchFamily="2" charset="0"/>
              </a:rPr>
              <a:t>Agriculture/Agri-Foods Themes</a:t>
            </a:r>
            <a:endParaRPr lang="en-CA" dirty="0">
              <a:solidFill>
                <a:srgbClr val="000000"/>
              </a:solidFill>
              <a:effectLst/>
              <a:latin typeface="Helvetica" pitchFamily="2" charset="0"/>
            </a:endParaRPr>
          </a:p>
          <a:p>
            <a:r>
              <a:rPr lang="en-CA" dirty="0">
                <a:solidFill>
                  <a:srgbClr val="000000"/>
                </a:solidFill>
                <a:effectLst/>
                <a:latin typeface="Helvetica" pitchFamily="2" charset="0"/>
              </a:rPr>
              <a:t>·       Grain-based products are not only tasty and part of a balanced diet, they are economically good choices.</a:t>
            </a:r>
          </a:p>
          <a:p>
            <a:r>
              <a:rPr lang="en-CA" dirty="0">
                <a:solidFill>
                  <a:srgbClr val="000000"/>
                </a:solidFill>
                <a:effectLst/>
                <a:latin typeface="Helvetica" pitchFamily="2" charset="0"/>
              </a:rPr>
              <a:t> </a:t>
            </a: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3</a:t>
            </a:fld>
            <a:endParaRPr lang="en-CA"/>
          </a:p>
        </p:txBody>
      </p:sp>
    </p:spTree>
    <p:extLst>
      <p:ext uri="{BB962C8B-B14F-4D97-AF65-F5344CB8AC3E}">
        <p14:creationId xmlns:p14="http://schemas.microsoft.com/office/powerpoint/2010/main" val="3418338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A1152B4D-80B6-452C-A7D7-277FD7B18C08}" type="slidenum">
              <a:rPr lang="en-CA" smtClean="0"/>
              <a:t>4</a:t>
            </a:fld>
            <a:endParaRPr lang="en-CA"/>
          </a:p>
        </p:txBody>
      </p:sp>
    </p:spTree>
    <p:extLst>
      <p:ext uri="{BB962C8B-B14F-4D97-AF65-F5344CB8AC3E}">
        <p14:creationId xmlns:p14="http://schemas.microsoft.com/office/powerpoint/2010/main" val="1184550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tx1"/>
                </a:solidFill>
                <a:latin typeface="+mn-lt"/>
              </a:rPr>
              <a:t>Learning Objectives</a:t>
            </a:r>
          </a:p>
          <a:p>
            <a:pPr marL="342900" lvl="0" indent="-342900">
              <a:buFont typeface="Arial" panose="020B0604020202020204" pitchFamily="34" charset="0"/>
              <a:buChar char="•"/>
              <a:tabLst>
                <a:tab pos="457200" algn="l"/>
              </a:tabLst>
            </a:pPr>
            <a:r>
              <a:rPr lang="en-CA" sz="1800" dirty="0">
                <a:effectLst/>
                <a:latin typeface="Century Gothic" panose="020B0502020202020204" pitchFamily="34" charset="0"/>
                <a:ea typeface="Calibri" panose="020F0502020204030204" pitchFamily="34" charset="0"/>
                <a:cs typeface="Times New Roman" panose="02020603050405020304" pitchFamily="18" charset="0"/>
              </a:rPr>
              <a:t>Determine the cost of making the granola bars.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US" sz="1800" dirty="0">
                <a:effectLst/>
                <a:latin typeface="Century Gothic" panose="020B0502020202020204" pitchFamily="34" charset="0"/>
                <a:ea typeface="Calibri" panose="020F0502020204030204" pitchFamily="34" charset="0"/>
                <a:cs typeface="Times New Roman" panose="02020603050405020304" pitchFamily="18" charset="0"/>
              </a:rPr>
              <a:t>Decide on a selling price.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US" sz="1800" dirty="0">
                <a:effectLst/>
                <a:latin typeface="Century Gothic" panose="020B0502020202020204" pitchFamily="34" charset="0"/>
                <a:ea typeface="Calibri" panose="020F0502020204030204" pitchFamily="34" charset="0"/>
                <a:cs typeface="Times New Roman" panose="02020603050405020304" pitchFamily="18" charset="0"/>
              </a:rPr>
              <a:t>Calculate profit.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lgn="l" rtl="0">
              <a:lnSpc>
                <a:spcPct val="107916"/>
              </a:lnSpc>
              <a:spcBef>
                <a:spcPts val="0"/>
              </a:spcBef>
              <a:spcAft>
                <a:spcPts val="0"/>
              </a:spcAft>
              <a:buSzPts val="1800"/>
              <a:buFont typeface="Arial" panose="020B0604020202020204" pitchFamily="34" charset="0"/>
              <a:buChar char="•"/>
            </a:pPr>
            <a:endParaRPr lang="en-US" sz="1200" dirty="0">
              <a:solidFill>
                <a:srgbClr val="000000"/>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5</a:t>
            </a:fld>
            <a:endParaRPr lang="en-CA"/>
          </a:p>
        </p:txBody>
      </p:sp>
    </p:spTree>
    <p:extLst>
      <p:ext uri="{BB962C8B-B14F-4D97-AF65-F5344CB8AC3E}">
        <p14:creationId xmlns:p14="http://schemas.microsoft.com/office/powerpoint/2010/main" val="850832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Minds ON!</a:t>
            </a:r>
          </a:p>
          <a:p>
            <a:endParaRPr lang="en-CA" dirty="0"/>
          </a:p>
          <a:p>
            <a:r>
              <a:rPr lang="en-CA" dirty="0"/>
              <a:t>Challenge students to answer the minds-on question in partners.  </a:t>
            </a:r>
          </a:p>
          <a:p>
            <a:endParaRPr lang="en-CA" dirty="0"/>
          </a:p>
          <a:p>
            <a:pPr marL="0" indent="0">
              <a:buNone/>
            </a:pPr>
            <a:r>
              <a:rPr lang="en-US" sz="1200" dirty="0"/>
              <a:t>A candy maker makes a special kind of candy. </a:t>
            </a:r>
          </a:p>
          <a:p>
            <a:pPr marL="0" indent="0">
              <a:buNone/>
            </a:pPr>
            <a:r>
              <a:rPr lang="en-US" sz="1200" dirty="0"/>
              <a:t>The ingredients to make it cost $1.00 for each candy.</a:t>
            </a:r>
          </a:p>
          <a:p>
            <a:pPr marL="0" indent="0">
              <a:buNone/>
            </a:pPr>
            <a:r>
              <a:rPr lang="en-US" sz="1200" dirty="0"/>
              <a:t>The candy maker sells the candy for $1.00.</a:t>
            </a:r>
          </a:p>
          <a:p>
            <a:pPr marL="0" indent="0">
              <a:buNone/>
            </a:pPr>
            <a:endParaRPr lang="en-US" sz="1200" dirty="0"/>
          </a:p>
          <a:p>
            <a:pPr marL="0" indent="0" algn="ctr">
              <a:buNone/>
            </a:pPr>
            <a:r>
              <a:rPr lang="en-US" dirty="0">
                <a:solidFill>
                  <a:srgbClr val="FF6600"/>
                </a:solidFill>
              </a:rPr>
              <a:t>Is that a good decision?</a:t>
            </a:r>
          </a:p>
          <a:p>
            <a:pPr marL="0" indent="0" algn="ctr">
              <a:buNone/>
            </a:pPr>
            <a:r>
              <a:rPr lang="en-US" dirty="0">
                <a:solidFill>
                  <a:srgbClr val="FF6600"/>
                </a:solidFill>
              </a:rPr>
              <a:t>Why?</a:t>
            </a:r>
          </a:p>
          <a:p>
            <a:endParaRPr lang="en-CA" dirty="0"/>
          </a:p>
          <a:p>
            <a:r>
              <a:rPr lang="en-CA" dirty="0"/>
              <a:t>Discuss:  The candy maker makes a living by selling candy. The money made from candy sales has to pay for groceries, clothes, and all the things the candy maker needs to live.</a:t>
            </a:r>
          </a:p>
        </p:txBody>
      </p:sp>
      <p:sp>
        <p:nvSpPr>
          <p:cNvPr id="4" name="Slide Number Placeholder 3"/>
          <p:cNvSpPr>
            <a:spLocks noGrp="1"/>
          </p:cNvSpPr>
          <p:nvPr>
            <p:ph type="sldNum" sz="quarter" idx="5"/>
          </p:nvPr>
        </p:nvSpPr>
        <p:spPr/>
        <p:txBody>
          <a:bodyPr/>
          <a:lstStyle/>
          <a:p>
            <a:fld id="{A1152B4D-80B6-452C-A7D7-277FD7B18C08}" type="slidenum">
              <a:rPr lang="en-CA" smtClean="0"/>
              <a:t>6</a:t>
            </a:fld>
            <a:endParaRPr lang="en-CA"/>
          </a:p>
        </p:txBody>
      </p:sp>
    </p:spTree>
    <p:extLst>
      <p:ext uri="{BB962C8B-B14F-4D97-AF65-F5344CB8AC3E}">
        <p14:creationId xmlns:p14="http://schemas.microsoft.com/office/powerpoint/2010/main" val="1358843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rPr>
              <a:t>Deciding on a Selling Price</a:t>
            </a:r>
          </a:p>
          <a:p>
            <a:pPr marL="171450" indent="-171450">
              <a:lnSpc>
                <a:spcPct val="106000"/>
              </a:lnSpc>
              <a:spcBef>
                <a:spcPts val="1600"/>
              </a:spcBef>
              <a:buClr>
                <a:schemeClr val="dk1"/>
              </a:buClr>
              <a:buSzPct val="100000"/>
              <a:buFont typeface="Arial" panose="020B0604020202020204" pitchFamily="34" charset="0"/>
              <a:buChar char="•"/>
            </a:pPr>
            <a:r>
              <a:rPr lang="en-US" sz="1200" dirty="0">
                <a:solidFill>
                  <a:schemeClr val="tx1"/>
                </a:solidFill>
              </a:rPr>
              <a:t>Explain: this is an exciting stage. It is the day they will prepare to sell their products. First, we need to decide on a selling price.</a:t>
            </a:r>
          </a:p>
          <a:p>
            <a:pPr marL="171450" indent="-171450">
              <a:lnSpc>
                <a:spcPct val="106000"/>
              </a:lnSpc>
              <a:spcBef>
                <a:spcPts val="1600"/>
              </a:spcBef>
              <a:buClr>
                <a:schemeClr val="dk1"/>
              </a:buClr>
              <a:buSzPct val="100000"/>
              <a:buFont typeface="Arial" panose="020B0604020202020204" pitchFamily="34" charset="0"/>
              <a:buChar char="•"/>
            </a:pPr>
            <a:r>
              <a:rPr lang="en-US" sz="1200" dirty="0">
                <a:solidFill>
                  <a:schemeClr val="tx1"/>
                </a:solidFill>
              </a:rPr>
              <a:t>Ask students to discuss in groups what they think we need to consider to decide on a selling price (i.e., consider how much the ingredients cost, making the price affordable so customers want to buy it but not so low they cannot cover their costs). </a:t>
            </a:r>
          </a:p>
          <a:p>
            <a:pPr marL="171450" indent="-171450">
              <a:lnSpc>
                <a:spcPct val="106000"/>
              </a:lnSpc>
              <a:spcBef>
                <a:spcPts val="1600"/>
              </a:spcBef>
              <a:buClr>
                <a:schemeClr val="dk1"/>
              </a:buClr>
              <a:buSzPct val="100000"/>
              <a:buFont typeface="Arial" panose="020B0604020202020204" pitchFamily="34" charset="0"/>
              <a:buChar char="•"/>
            </a:pPr>
            <a:r>
              <a:rPr lang="en-US" sz="1200" dirty="0">
                <a:solidFill>
                  <a:schemeClr val="tx1"/>
                </a:solidFill>
              </a:rPr>
              <a:t>Explain: if it costs $1 to make each granola bar, then your selling price needs to be more than $1 so you make a profit.</a:t>
            </a:r>
          </a:p>
        </p:txBody>
      </p:sp>
      <p:sp>
        <p:nvSpPr>
          <p:cNvPr id="4" name="Slide Number Placeholder 3"/>
          <p:cNvSpPr>
            <a:spLocks noGrp="1"/>
          </p:cNvSpPr>
          <p:nvPr>
            <p:ph type="sldNum" sz="quarter" idx="5"/>
          </p:nvPr>
        </p:nvSpPr>
        <p:spPr/>
        <p:txBody>
          <a:bodyPr/>
          <a:lstStyle/>
          <a:p>
            <a:fld id="{A1152B4D-80B6-452C-A7D7-277FD7B18C08}" type="slidenum">
              <a:rPr lang="en-CA" smtClean="0"/>
              <a:t>7</a:t>
            </a:fld>
            <a:endParaRPr lang="en-CA"/>
          </a:p>
        </p:txBody>
      </p:sp>
    </p:spTree>
    <p:extLst>
      <p:ext uri="{BB962C8B-B14F-4D97-AF65-F5344CB8AC3E}">
        <p14:creationId xmlns:p14="http://schemas.microsoft.com/office/powerpoint/2010/main" val="4205100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06000"/>
              </a:lnSpc>
              <a:spcBef>
                <a:spcPts val="1600"/>
              </a:spcBef>
              <a:buClr>
                <a:schemeClr val="dk1"/>
              </a:buClr>
              <a:buSzPct val="100000"/>
              <a:buFont typeface="Arial" panose="020B0604020202020204" pitchFamily="34" charset="0"/>
              <a:buChar char="•"/>
            </a:pPr>
            <a:r>
              <a:rPr lang="en-US" sz="1200" dirty="0">
                <a:solidFill>
                  <a:schemeClr val="tx1"/>
                </a:solidFill>
              </a:rPr>
              <a:t>Profit is the money left over after you have covered the costs of making the product.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8</a:t>
            </a:fld>
            <a:endParaRPr lang="en-CA"/>
          </a:p>
        </p:txBody>
      </p:sp>
    </p:spTree>
    <p:extLst>
      <p:ext uri="{BB962C8B-B14F-4D97-AF65-F5344CB8AC3E}">
        <p14:creationId xmlns:p14="http://schemas.microsoft.com/office/powerpoint/2010/main" val="3840188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tabLst>
                <a:tab pos="457200" algn="l"/>
              </a:tabLst>
            </a:pPr>
            <a:r>
              <a:rPr lang="en-US" sz="1800" dirty="0">
                <a:effectLst/>
                <a:latin typeface="Century Gothic" panose="020B0502020202020204" pitchFamily="34" charset="0"/>
                <a:ea typeface="Calibri" panose="020F0502020204030204" pitchFamily="34" charset="0"/>
                <a:cs typeface="Times New Roman" panose="02020603050405020304" pitchFamily="18" charset="0"/>
              </a:rPr>
              <a:t>It’s time for students to decide on a selling price.  </a:t>
            </a:r>
          </a:p>
          <a:p>
            <a:pPr marL="0" lvl="0" indent="0">
              <a:buFont typeface="Arial" panose="020B0604020202020204" pitchFamily="34" charset="0"/>
              <a:buNone/>
              <a:tabLst>
                <a:tab pos="457200" algn="l"/>
              </a:tabLst>
            </a:pPr>
            <a:endParaRPr lang="en-US" sz="1800" dirty="0">
              <a:effectLst/>
              <a:latin typeface="Century Gothic" panose="020B0502020202020204" pitchFamily="34" charset="0"/>
              <a:ea typeface="Calibri" panose="020F0502020204030204" pitchFamily="34" charset="0"/>
              <a:cs typeface="Times New Roman" panose="02020603050405020304" pitchFamily="18" charset="0"/>
            </a:endParaRPr>
          </a:p>
          <a:p>
            <a:pPr marL="0" lvl="0" indent="0">
              <a:buFont typeface="Arial" panose="020B0604020202020204" pitchFamily="34" charset="0"/>
              <a:buNone/>
              <a:tabLst>
                <a:tab pos="457200" algn="l"/>
              </a:tabLst>
            </a:pPr>
            <a:r>
              <a:rPr lang="en-US" sz="1800" dirty="0">
                <a:effectLst/>
                <a:latin typeface="Century Gothic" panose="020B0502020202020204" pitchFamily="34" charset="0"/>
                <a:ea typeface="Calibri" panose="020F0502020204030204" pitchFamily="34" charset="0"/>
                <a:cs typeface="Times New Roman" panose="02020603050405020304" pitchFamily="18" charset="0"/>
              </a:rPr>
              <a:t>Use the template provided to calculate the cost of ingredients per recipe.  The cost of the ingredients is best calculated as a whole class, and then students can modify it for their recipe depending on what add-ins they have decided to use.  </a:t>
            </a:r>
          </a:p>
          <a:p>
            <a:pPr marL="0" lvl="0" indent="0">
              <a:buFont typeface="Arial" panose="020B0604020202020204" pitchFamily="34" charset="0"/>
              <a:buNone/>
              <a:tabLst>
                <a:tab pos="457200" algn="l"/>
              </a:tabLst>
            </a:pPr>
            <a:endParaRPr lang="en-US" sz="1800" dirty="0">
              <a:effectLst/>
              <a:latin typeface="Century Gothic" panose="020B0502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9</a:t>
            </a:fld>
            <a:endParaRPr lang="en-CA"/>
          </a:p>
        </p:txBody>
      </p:sp>
    </p:spTree>
    <p:extLst>
      <p:ext uri="{BB962C8B-B14F-4D97-AF65-F5344CB8AC3E}">
        <p14:creationId xmlns:p14="http://schemas.microsoft.com/office/powerpoint/2010/main" val="1462560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Adjust this calculation as needed to suit your class (i.e., round the numbers if your class has not worked with fractions and decimals).   This is best done as a whole-class activity.</a:t>
            </a:r>
          </a:p>
        </p:txBody>
      </p:sp>
      <p:sp>
        <p:nvSpPr>
          <p:cNvPr id="4" name="Slide Number Placeholder 3"/>
          <p:cNvSpPr>
            <a:spLocks noGrp="1"/>
          </p:cNvSpPr>
          <p:nvPr>
            <p:ph type="sldNum" sz="quarter" idx="5"/>
          </p:nvPr>
        </p:nvSpPr>
        <p:spPr/>
        <p:txBody>
          <a:bodyPr/>
          <a:lstStyle/>
          <a:p>
            <a:fld id="{A1152B4D-80B6-452C-A7D7-277FD7B18C08}" type="slidenum">
              <a:rPr lang="en-CA" smtClean="0"/>
              <a:t>10</a:t>
            </a:fld>
            <a:endParaRPr lang="en-CA"/>
          </a:p>
        </p:txBody>
      </p:sp>
    </p:spTree>
    <p:extLst>
      <p:ext uri="{BB962C8B-B14F-4D97-AF65-F5344CB8AC3E}">
        <p14:creationId xmlns:p14="http://schemas.microsoft.com/office/powerpoint/2010/main" val="42685151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G3S09</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0729" r="10729"/>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t="66692" r="19334"/>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82109" b="85244"/>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28637" t="72424" r="43207" b="5621"/>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59829" t="31403" r="16737" b="48436"/>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31337" t="14452" r="44574" b="67048"/>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s://cookieandkate.com/best-granola-bars-recipe/print/36145/"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6</a:t>
            </a:r>
          </a:p>
          <a:p>
            <a:r>
              <a:rPr lang="en-US" dirty="0">
                <a:latin typeface="Lexend Deca Medium" pitchFamily="2" charset="77"/>
              </a:rPr>
              <a:t>Lesson 1: Decide on a Price</a:t>
            </a:r>
            <a:endParaRPr lang="en-CA" dirty="0">
              <a:latin typeface="Lexend Deca Medium" pitchFamily="2" charset="77"/>
            </a:endParaRPr>
          </a:p>
        </p:txBody>
      </p:sp>
      <p:sp>
        <p:nvSpPr>
          <p:cNvPr id="6" name="Rectangle 5">
            <a:extLst>
              <a:ext uri="{FF2B5EF4-FFF2-40B4-BE49-F238E27FC236}">
                <a16:creationId xmlns:a16="http://schemas.microsoft.com/office/drawing/2014/main" id="{ADC79171-19F6-05D7-37F3-5B1E9FC2C692}"/>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9E0F2C9A-E35F-320D-FEFA-FF36A7EC7166}"/>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444927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4C5A43-2E27-8BF3-C9A2-997C5A213DC3}"/>
              </a:ext>
            </a:extLst>
          </p:cNvPr>
          <p:cNvSpPr>
            <a:spLocks noGrp="1"/>
          </p:cNvSpPr>
          <p:nvPr>
            <p:ph type="title"/>
          </p:nvPr>
        </p:nvSpPr>
        <p:spPr>
          <a:xfrm>
            <a:off x="980388" y="758858"/>
            <a:ext cx="5948314" cy="778208"/>
          </a:xfrm>
        </p:spPr>
        <p:txBody>
          <a:bodyPr>
            <a:normAutofit/>
          </a:bodyPr>
          <a:lstStyle/>
          <a:p>
            <a:r>
              <a:rPr lang="en-US" dirty="0">
                <a:latin typeface="Lexend Deca Medium" pitchFamily="2" charset="77"/>
              </a:rPr>
              <a:t>Calculating Your Costs</a:t>
            </a:r>
          </a:p>
        </p:txBody>
      </p:sp>
      <p:sp>
        <p:nvSpPr>
          <p:cNvPr id="10" name="Content Placeholder 9">
            <a:extLst>
              <a:ext uri="{FF2B5EF4-FFF2-40B4-BE49-F238E27FC236}">
                <a16:creationId xmlns:a16="http://schemas.microsoft.com/office/drawing/2014/main" id="{A3312FDA-A473-1F5F-3675-4F3A20005AE0}"/>
              </a:ext>
            </a:extLst>
          </p:cNvPr>
          <p:cNvSpPr>
            <a:spLocks noGrp="1"/>
          </p:cNvSpPr>
          <p:nvPr>
            <p:ph idx="1"/>
          </p:nvPr>
        </p:nvSpPr>
        <p:spPr>
          <a:xfrm>
            <a:off x="980388" y="1617785"/>
            <a:ext cx="7428322" cy="4481357"/>
          </a:xfrm>
        </p:spPr>
        <p:txBody>
          <a:bodyPr>
            <a:normAutofit/>
          </a:bodyPr>
          <a:lstStyle/>
          <a:p>
            <a:pPr marL="0" indent="0">
              <a:buNone/>
            </a:pPr>
            <a:r>
              <a:rPr lang="en-US" sz="2000" dirty="0">
                <a:latin typeface="Lexend Deca Light" pitchFamily="2" charset="77"/>
              </a:rPr>
              <a:t>Each ingredient requires a calculation.  </a:t>
            </a:r>
          </a:p>
          <a:p>
            <a:r>
              <a:rPr lang="en-US" sz="2000" dirty="0">
                <a:latin typeface="Lexend Deca Light" pitchFamily="2" charset="77"/>
              </a:rPr>
              <a:t>How much does it cost per cup?</a:t>
            </a:r>
          </a:p>
          <a:p>
            <a:r>
              <a:rPr lang="en-US" sz="2000" dirty="0">
                <a:latin typeface="Lexend Deca Light" pitchFamily="2" charset="77"/>
              </a:rPr>
              <a:t>How many cups does your recipe require?</a:t>
            </a:r>
          </a:p>
          <a:p>
            <a:r>
              <a:rPr lang="en-US" sz="2000" dirty="0">
                <a:latin typeface="Lexend Deca Light" pitchFamily="2" charset="77"/>
              </a:rPr>
              <a:t>What is the cost per recipe?</a:t>
            </a:r>
          </a:p>
          <a:p>
            <a:pPr marL="0" indent="0">
              <a:buNone/>
            </a:pPr>
            <a:endParaRPr lang="en-US" sz="2000" dirty="0">
              <a:latin typeface="Lexend Deca Light" pitchFamily="2" charset="77"/>
            </a:endParaRPr>
          </a:p>
          <a:p>
            <a:pPr marL="0" indent="0">
              <a:buNone/>
            </a:pPr>
            <a:r>
              <a:rPr lang="en-US" sz="2000" dirty="0">
                <a:latin typeface="Lexend Deca Light" pitchFamily="2" charset="77"/>
              </a:rPr>
              <a:t>Here’s an example:</a:t>
            </a:r>
          </a:p>
          <a:p>
            <a:pPr marL="0" indent="0">
              <a:buNone/>
            </a:pPr>
            <a:endParaRPr lang="en-US" sz="2000" dirty="0">
              <a:latin typeface="Lexend Deca Light" pitchFamily="2" charset="77"/>
            </a:endParaRPr>
          </a:p>
        </p:txBody>
      </p:sp>
      <p:pic>
        <p:nvPicPr>
          <p:cNvPr id="4" name="Picture 3" descr="A box of cereal with text and a picture&#10;&#10;Description automatically generated">
            <a:extLst>
              <a:ext uri="{FF2B5EF4-FFF2-40B4-BE49-F238E27FC236}">
                <a16:creationId xmlns:a16="http://schemas.microsoft.com/office/drawing/2014/main" id="{E52D4766-4C09-AFA6-B6B6-53EDF66C1C92}"/>
              </a:ext>
            </a:extLst>
          </p:cNvPr>
          <p:cNvPicPr>
            <a:picLocks noChangeAspect="1"/>
          </p:cNvPicPr>
          <p:nvPr/>
        </p:nvPicPr>
        <p:blipFill>
          <a:blip r:embed="rId3">
            <a:extLst>
              <a:ext uri="{28A0092B-C50C-407E-A947-70E740481C1C}">
                <a14:useLocalDpi xmlns:a14="http://schemas.microsoft.com/office/drawing/2010/main" val="0"/>
              </a:ext>
            </a:extLst>
          </a:blip>
          <a:srcRect r="2665" b="2646"/>
          <a:stretch/>
        </p:blipFill>
        <p:spPr>
          <a:xfrm>
            <a:off x="3775165" y="3102426"/>
            <a:ext cx="4245913" cy="2887204"/>
          </a:xfrm>
          <a:prstGeom prst="rect">
            <a:avLst/>
          </a:prstGeom>
        </p:spPr>
      </p:pic>
    </p:spTree>
    <p:extLst>
      <p:ext uri="{BB962C8B-B14F-4D97-AF65-F5344CB8AC3E}">
        <p14:creationId xmlns:p14="http://schemas.microsoft.com/office/powerpoint/2010/main" val="37636270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4C5A43-2E27-8BF3-C9A2-997C5A213DC3}"/>
              </a:ext>
            </a:extLst>
          </p:cNvPr>
          <p:cNvSpPr>
            <a:spLocks noGrp="1"/>
          </p:cNvSpPr>
          <p:nvPr>
            <p:ph type="title"/>
          </p:nvPr>
        </p:nvSpPr>
        <p:spPr>
          <a:xfrm>
            <a:off x="1111986" y="697898"/>
            <a:ext cx="5948314" cy="778208"/>
          </a:xfrm>
        </p:spPr>
        <p:txBody>
          <a:bodyPr>
            <a:normAutofit/>
          </a:bodyPr>
          <a:lstStyle/>
          <a:p>
            <a:r>
              <a:rPr lang="en-US" dirty="0">
                <a:latin typeface="Lexend Deca Medium" pitchFamily="2" charset="77"/>
              </a:rPr>
              <a:t>What is Your Profit?</a:t>
            </a:r>
          </a:p>
        </p:txBody>
      </p:sp>
      <p:sp>
        <p:nvSpPr>
          <p:cNvPr id="10" name="Content Placeholder 9">
            <a:extLst>
              <a:ext uri="{FF2B5EF4-FFF2-40B4-BE49-F238E27FC236}">
                <a16:creationId xmlns:a16="http://schemas.microsoft.com/office/drawing/2014/main" id="{A3312FDA-A473-1F5F-3675-4F3A20005AE0}"/>
              </a:ext>
            </a:extLst>
          </p:cNvPr>
          <p:cNvSpPr>
            <a:spLocks noGrp="1"/>
          </p:cNvSpPr>
          <p:nvPr>
            <p:ph idx="1"/>
          </p:nvPr>
        </p:nvSpPr>
        <p:spPr>
          <a:xfrm>
            <a:off x="1111986" y="1840992"/>
            <a:ext cx="6920028" cy="4319110"/>
          </a:xfrm>
        </p:spPr>
        <p:txBody>
          <a:bodyPr>
            <a:normAutofit/>
          </a:bodyPr>
          <a:lstStyle/>
          <a:p>
            <a:pPr marL="0" indent="0">
              <a:buNone/>
            </a:pPr>
            <a:r>
              <a:rPr lang="en-US" sz="2000" dirty="0">
                <a:latin typeface="Lexend Deca Light" pitchFamily="2" charset="77"/>
              </a:rPr>
              <a:t>Use your worksheet to calculate your profit by answering these questions:</a:t>
            </a:r>
          </a:p>
          <a:p>
            <a:pPr marL="0" indent="0">
              <a:buNone/>
            </a:pPr>
            <a:endParaRPr lang="en-US" sz="2000" dirty="0">
              <a:latin typeface="Lexend Deca Light" pitchFamily="2" charset="77"/>
            </a:endParaRPr>
          </a:p>
          <a:p>
            <a:r>
              <a:rPr lang="en-US" sz="2000" dirty="0">
                <a:latin typeface="Lexend Deca Light" pitchFamily="2" charset="77"/>
              </a:rPr>
              <a:t>What was the total cost of ingredients?</a:t>
            </a:r>
          </a:p>
          <a:p>
            <a:r>
              <a:rPr lang="en-US" sz="2000" dirty="0">
                <a:latin typeface="Lexend Deca Light" pitchFamily="2" charset="77"/>
              </a:rPr>
              <a:t>How many bars will one batch make?</a:t>
            </a:r>
          </a:p>
          <a:p>
            <a:r>
              <a:rPr lang="en-US" sz="2000" dirty="0">
                <a:latin typeface="Lexend Deca Light" pitchFamily="2" charset="77"/>
              </a:rPr>
              <a:t>What did it cost to make each granola bar?</a:t>
            </a:r>
          </a:p>
          <a:p>
            <a:r>
              <a:rPr lang="en-US" sz="2000" dirty="0">
                <a:latin typeface="Lexend Deca Light" pitchFamily="2" charset="77"/>
              </a:rPr>
              <a:t>What is the price per granola bar?</a:t>
            </a:r>
          </a:p>
          <a:p>
            <a:pPr marL="0" indent="0">
              <a:buNone/>
            </a:pPr>
            <a:endParaRPr lang="en-US" sz="2000" dirty="0">
              <a:latin typeface="Lexend Deca Light" pitchFamily="2" charset="77"/>
            </a:endParaRPr>
          </a:p>
          <a:p>
            <a:pPr marL="0" indent="0">
              <a:buNone/>
            </a:pPr>
            <a:r>
              <a:rPr lang="en-US" sz="2000" b="1" dirty="0">
                <a:solidFill>
                  <a:srgbClr val="FF6600"/>
                </a:solidFill>
                <a:latin typeface="Lexend Deca Light" pitchFamily="2" charset="77"/>
              </a:rPr>
              <a:t>Price per bar – Cost to make each bar = Profit</a:t>
            </a:r>
          </a:p>
          <a:p>
            <a:endParaRPr lang="en-US" sz="2000" dirty="0">
              <a:latin typeface="Lexend Deca Light" pitchFamily="2" charset="77"/>
            </a:endParaRPr>
          </a:p>
          <a:p>
            <a:endParaRPr lang="en-US" sz="2000" dirty="0">
              <a:latin typeface="Lexend Deca Light" pitchFamily="2" charset="77"/>
            </a:endParaRPr>
          </a:p>
        </p:txBody>
      </p:sp>
    </p:spTree>
    <p:extLst>
      <p:ext uri="{BB962C8B-B14F-4D97-AF65-F5344CB8AC3E}">
        <p14:creationId xmlns:p14="http://schemas.microsoft.com/office/powerpoint/2010/main" val="2314810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74ED36-9C14-D508-9EC3-A40E06F251EB}"/>
              </a:ext>
            </a:extLst>
          </p:cNvPr>
          <p:cNvSpPr>
            <a:spLocks noGrp="1"/>
          </p:cNvSpPr>
          <p:nvPr>
            <p:ph type="title"/>
          </p:nvPr>
        </p:nvSpPr>
        <p:spPr>
          <a:xfrm>
            <a:off x="980388" y="758858"/>
            <a:ext cx="5948314" cy="778208"/>
          </a:xfrm>
        </p:spPr>
        <p:txBody>
          <a:bodyPr/>
          <a:lstStyle/>
          <a:p>
            <a:r>
              <a:rPr lang="en-US" dirty="0">
                <a:latin typeface="Lexend Deca Medium" pitchFamily="2" charset="77"/>
              </a:rPr>
              <a:t>Cost of Ingredients</a:t>
            </a:r>
          </a:p>
        </p:txBody>
      </p:sp>
      <p:sp>
        <p:nvSpPr>
          <p:cNvPr id="4" name="Content Placeholder 3">
            <a:extLst>
              <a:ext uri="{FF2B5EF4-FFF2-40B4-BE49-F238E27FC236}">
                <a16:creationId xmlns:a16="http://schemas.microsoft.com/office/drawing/2014/main" id="{E78D5928-1F80-6E56-C037-4170DF902342}"/>
              </a:ext>
            </a:extLst>
          </p:cNvPr>
          <p:cNvSpPr>
            <a:spLocks noGrp="1"/>
          </p:cNvSpPr>
          <p:nvPr>
            <p:ph idx="1"/>
          </p:nvPr>
        </p:nvSpPr>
        <p:spPr>
          <a:xfrm>
            <a:off x="980388" y="1914144"/>
            <a:ext cx="7428322" cy="4184998"/>
          </a:xfrm>
        </p:spPr>
        <p:txBody>
          <a:bodyPr>
            <a:normAutofit/>
          </a:bodyPr>
          <a:lstStyle/>
          <a:p>
            <a:pPr marL="0" indent="0">
              <a:buNone/>
            </a:pPr>
            <a:r>
              <a:rPr lang="en-US" sz="2000" dirty="0">
                <a:latin typeface="Lexend Deca Light" pitchFamily="2" charset="77"/>
              </a:rPr>
              <a:t>Business owners must pay attention to the cost of supplies. Sometimes they change a supply so they can continue to make a profit.</a:t>
            </a:r>
          </a:p>
          <a:p>
            <a:pPr marL="0" indent="0">
              <a:buNone/>
            </a:pPr>
            <a:endParaRPr lang="en-US" sz="2000" dirty="0">
              <a:latin typeface="Lexend Deca Light" pitchFamily="2" charset="77"/>
            </a:endParaRPr>
          </a:p>
          <a:p>
            <a:pPr marL="0" indent="0">
              <a:buNone/>
            </a:pPr>
            <a:r>
              <a:rPr lang="en-US" sz="2000" dirty="0">
                <a:latin typeface="Lexend Deca Light" pitchFamily="2" charset="77"/>
              </a:rPr>
              <a:t>In your granola bars:</a:t>
            </a:r>
          </a:p>
          <a:p>
            <a:r>
              <a:rPr lang="en-US" sz="2000" dirty="0">
                <a:latin typeface="Lexend Deca Light" pitchFamily="2" charset="77"/>
              </a:rPr>
              <a:t>Which ingredient was most expensive?</a:t>
            </a:r>
          </a:p>
          <a:p>
            <a:r>
              <a:rPr lang="en-US" sz="2000" dirty="0">
                <a:latin typeface="Lexend Deca Light" pitchFamily="2" charset="77"/>
              </a:rPr>
              <a:t>Which ingredient was least expensive?</a:t>
            </a:r>
          </a:p>
          <a:p>
            <a:endParaRPr lang="en-US" sz="2000" dirty="0">
              <a:latin typeface="Lexend Deca Light" pitchFamily="2" charset="77"/>
            </a:endParaRPr>
          </a:p>
          <a:p>
            <a:pPr marL="0" indent="0">
              <a:buNone/>
            </a:pPr>
            <a:r>
              <a:rPr lang="en-US" sz="2000" dirty="0">
                <a:solidFill>
                  <a:schemeClr val="accent2"/>
                </a:solidFill>
                <a:latin typeface="Lexend Deca Light" pitchFamily="2" charset="77"/>
              </a:rPr>
              <a:t>Did you change your recipe so you could make a profit?</a:t>
            </a:r>
          </a:p>
          <a:p>
            <a:pPr marL="0" indent="0">
              <a:buNone/>
            </a:pPr>
            <a:endParaRPr lang="en-US" sz="2000" dirty="0">
              <a:latin typeface="Lexend Deca Light" pitchFamily="2" charset="77"/>
            </a:endParaRPr>
          </a:p>
        </p:txBody>
      </p:sp>
    </p:spTree>
    <p:extLst>
      <p:ext uri="{BB962C8B-B14F-4D97-AF65-F5344CB8AC3E}">
        <p14:creationId xmlns:p14="http://schemas.microsoft.com/office/powerpoint/2010/main" val="4031103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ecipe form with text and images&#10;&#10;Description automatically generated">
            <a:extLst>
              <a:ext uri="{FF2B5EF4-FFF2-40B4-BE49-F238E27FC236}">
                <a16:creationId xmlns:a16="http://schemas.microsoft.com/office/drawing/2014/main" id="{F0D8AB8A-3C9F-9316-EA07-F09CCEA346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68" y="1727569"/>
            <a:ext cx="2961221" cy="3862462"/>
          </a:xfrm>
          <a:prstGeom prst="rect">
            <a:avLst/>
          </a:prstGeom>
          <a:effectLst>
            <a:outerShdw blurRad="63500" sx="102000" sy="102000" algn="ctr" rotWithShape="0">
              <a:prstClr val="black">
                <a:alpha val="10000"/>
              </a:prstClr>
            </a:outerShdw>
          </a:effectLst>
        </p:spPr>
      </p:pic>
      <p:pic>
        <p:nvPicPr>
          <p:cNvPr id="5" name="Picture 4" descr="A questionnaire with text on it&#10;&#10;Description automatically generated">
            <a:extLst>
              <a:ext uri="{FF2B5EF4-FFF2-40B4-BE49-F238E27FC236}">
                <a16:creationId xmlns:a16="http://schemas.microsoft.com/office/drawing/2014/main" id="{105DA71B-6C1F-43D3-78DC-3A3F2C89F6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7748" y="1731264"/>
            <a:ext cx="3049169" cy="3942890"/>
          </a:xfrm>
          <a:prstGeom prst="rect">
            <a:avLst/>
          </a:prstGeom>
          <a:effectLst>
            <a:outerShdw blurRad="63500" sx="102000" sy="102000" algn="ctr" rotWithShape="0">
              <a:prstClr val="black">
                <a:alpha val="12000"/>
              </a:prstClr>
            </a:outerShdw>
          </a:effectLst>
        </p:spPr>
      </p:pic>
      <p:sp>
        <p:nvSpPr>
          <p:cNvPr id="2" name="Title 2">
            <a:extLst>
              <a:ext uri="{FF2B5EF4-FFF2-40B4-BE49-F238E27FC236}">
                <a16:creationId xmlns:a16="http://schemas.microsoft.com/office/drawing/2014/main" id="{33BFDB3F-2B52-F786-59D7-9BB665CFEEF3}"/>
              </a:ext>
            </a:extLst>
          </p:cNvPr>
          <p:cNvSpPr>
            <a:spLocks noGrp="1"/>
          </p:cNvSpPr>
          <p:nvPr>
            <p:ph type="title"/>
          </p:nvPr>
        </p:nvSpPr>
        <p:spPr>
          <a:xfrm>
            <a:off x="980388" y="758858"/>
            <a:ext cx="5948314" cy="778208"/>
          </a:xfrm>
        </p:spPr>
        <p:txBody>
          <a:bodyPr/>
          <a:lstStyle/>
          <a:p>
            <a:r>
              <a:rPr lang="en-US" dirty="0">
                <a:latin typeface="Lexend Deca Medium" pitchFamily="2" charset="77"/>
              </a:rPr>
              <a:t>Worksheets</a:t>
            </a:r>
          </a:p>
        </p:txBody>
      </p:sp>
    </p:spTree>
    <p:extLst>
      <p:ext uri="{BB962C8B-B14F-4D97-AF65-F5344CB8AC3E}">
        <p14:creationId xmlns:p14="http://schemas.microsoft.com/office/powerpoint/2010/main" val="493424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01B65-875A-3386-2D91-F87971E5EA32}"/>
              </a:ext>
            </a:extLst>
          </p:cNvPr>
          <p:cNvSpPr>
            <a:spLocks noGrp="1"/>
          </p:cNvSpPr>
          <p:nvPr>
            <p:ph type="title"/>
          </p:nvPr>
        </p:nvSpPr>
        <p:spPr>
          <a:xfrm>
            <a:off x="1163268" y="780326"/>
            <a:ext cx="5938887" cy="778208"/>
          </a:xfrm>
        </p:spPr>
        <p:txBody>
          <a:bodyPr/>
          <a:lstStyle/>
          <a:p>
            <a:r>
              <a:rPr lang="en-CA" dirty="0">
                <a:latin typeface="Lexend Deca Medium" pitchFamily="2" charset="77"/>
              </a:rPr>
              <a:t>Wrap Up</a:t>
            </a:r>
          </a:p>
        </p:txBody>
      </p:sp>
      <p:sp>
        <p:nvSpPr>
          <p:cNvPr id="6" name="Content Placeholder 3">
            <a:extLst>
              <a:ext uri="{FF2B5EF4-FFF2-40B4-BE49-F238E27FC236}">
                <a16:creationId xmlns:a16="http://schemas.microsoft.com/office/drawing/2014/main" id="{9410D4C4-23B6-592E-7B91-ED85EC5A1E08}"/>
              </a:ext>
            </a:extLst>
          </p:cNvPr>
          <p:cNvSpPr>
            <a:spLocks noGrp="1"/>
          </p:cNvSpPr>
          <p:nvPr>
            <p:ph idx="1"/>
          </p:nvPr>
        </p:nvSpPr>
        <p:spPr>
          <a:xfrm>
            <a:off x="1776450" y="1558534"/>
            <a:ext cx="5591100" cy="4736554"/>
          </a:xfrm>
        </p:spPr>
        <p:txBody>
          <a:bodyPr/>
          <a:lstStyle/>
          <a:p>
            <a:pPr marL="0" indent="0">
              <a:lnSpc>
                <a:spcPct val="100000"/>
              </a:lnSpc>
              <a:spcBef>
                <a:spcPts val="1600"/>
              </a:spcBef>
              <a:buClr>
                <a:schemeClr val="dk1"/>
              </a:buClr>
              <a:buSzPct val="100000"/>
              <a:buNone/>
            </a:pPr>
            <a:endParaRPr lang="en-US" dirty="0">
              <a:latin typeface="Lexend Deca Light" pitchFamily="2" charset="77"/>
            </a:endParaRPr>
          </a:p>
          <a:p>
            <a:pPr marL="0" indent="0" algn="ctr">
              <a:lnSpc>
                <a:spcPct val="100000"/>
              </a:lnSpc>
              <a:spcBef>
                <a:spcPts val="1600"/>
              </a:spcBef>
              <a:buClr>
                <a:schemeClr val="dk1"/>
              </a:buClr>
              <a:buSzPct val="100000"/>
              <a:buNone/>
            </a:pPr>
            <a:r>
              <a:rPr lang="en-US" sz="3200" dirty="0">
                <a:solidFill>
                  <a:srgbClr val="FF6600"/>
                </a:solidFill>
                <a:latin typeface="Lexend Deca Light" pitchFamily="2" charset="77"/>
              </a:rPr>
              <a:t>Think about what you learned today.</a:t>
            </a:r>
          </a:p>
          <a:p>
            <a:pPr marL="0" indent="0" algn="ctr">
              <a:lnSpc>
                <a:spcPct val="100000"/>
              </a:lnSpc>
              <a:spcBef>
                <a:spcPts val="1600"/>
              </a:spcBef>
              <a:buClr>
                <a:schemeClr val="dk1"/>
              </a:buClr>
              <a:buSzPct val="100000"/>
              <a:buNone/>
            </a:pPr>
            <a:endParaRPr lang="en-US" sz="3200" dirty="0">
              <a:solidFill>
                <a:srgbClr val="FF6600"/>
              </a:solidFill>
              <a:latin typeface="Lexend Deca Light" pitchFamily="2" charset="77"/>
            </a:endParaRPr>
          </a:p>
          <a:p>
            <a:pPr marL="0" indent="0" algn="ctr">
              <a:lnSpc>
                <a:spcPct val="100000"/>
              </a:lnSpc>
              <a:spcBef>
                <a:spcPts val="1600"/>
              </a:spcBef>
              <a:buClr>
                <a:schemeClr val="dk1"/>
              </a:buClr>
              <a:buSzPct val="100000"/>
              <a:buNone/>
            </a:pPr>
            <a:r>
              <a:rPr lang="en-US" sz="3200" dirty="0">
                <a:solidFill>
                  <a:srgbClr val="FF6600"/>
                </a:solidFill>
                <a:latin typeface="Lexend Deca Light" pitchFamily="2" charset="77"/>
              </a:rPr>
              <a:t>How would you explain profit to a younger student?</a:t>
            </a:r>
          </a:p>
          <a:p>
            <a:pPr marL="0" indent="0">
              <a:lnSpc>
                <a:spcPct val="100000"/>
              </a:lnSpc>
              <a:spcBef>
                <a:spcPts val="1600"/>
              </a:spcBef>
              <a:buClr>
                <a:schemeClr val="dk1"/>
              </a:buClr>
              <a:buSzPct val="100000"/>
              <a:buNone/>
            </a:pPr>
            <a:endParaRPr lang="en-US" sz="3200" dirty="0">
              <a:solidFill>
                <a:schemeClr val="tx1"/>
              </a:solidFill>
              <a:latin typeface="Lexend Deca Light" pitchFamily="2" charset="77"/>
            </a:endParaRPr>
          </a:p>
          <a:p>
            <a:endParaRPr lang="en-US" dirty="0">
              <a:latin typeface="Lexend Deca Light" pitchFamily="2" charset="77"/>
            </a:endParaRPr>
          </a:p>
        </p:txBody>
      </p:sp>
    </p:spTree>
    <p:extLst>
      <p:ext uri="{BB962C8B-B14F-4D97-AF65-F5344CB8AC3E}">
        <p14:creationId xmlns:p14="http://schemas.microsoft.com/office/powerpoint/2010/main" val="1984040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9410D4C4-23B6-592E-7B91-ED85EC5A1E08}"/>
              </a:ext>
            </a:extLst>
          </p:cNvPr>
          <p:cNvSpPr>
            <a:spLocks noGrp="1"/>
          </p:cNvSpPr>
          <p:nvPr>
            <p:ph idx="1"/>
          </p:nvPr>
        </p:nvSpPr>
        <p:spPr>
          <a:xfrm>
            <a:off x="857839" y="1358533"/>
            <a:ext cx="7428322" cy="4752801"/>
          </a:xfrm>
        </p:spPr>
        <p:txBody>
          <a:bodyPr/>
          <a:lstStyle/>
          <a:p>
            <a:pPr marL="0" indent="0">
              <a:lnSpc>
                <a:spcPct val="100000"/>
              </a:lnSpc>
              <a:spcBef>
                <a:spcPts val="1600"/>
              </a:spcBef>
              <a:buClr>
                <a:schemeClr val="dk1"/>
              </a:buClr>
              <a:buSzPct val="100000"/>
              <a:buNone/>
            </a:pPr>
            <a:endParaRPr lang="en-US" dirty="0">
              <a:latin typeface="Lexend Deca Light" pitchFamily="2" charset="77"/>
            </a:endParaRPr>
          </a:p>
          <a:p>
            <a:pPr marL="0" indent="0">
              <a:lnSpc>
                <a:spcPct val="100000"/>
              </a:lnSpc>
              <a:spcBef>
                <a:spcPts val="1600"/>
              </a:spcBef>
              <a:buClr>
                <a:schemeClr val="dk1"/>
              </a:buClr>
              <a:buSzPct val="100000"/>
              <a:buNone/>
            </a:pPr>
            <a:endParaRPr lang="en-US" dirty="0">
              <a:latin typeface="Lexend Deca Light" pitchFamily="2" charset="77"/>
            </a:endParaRPr>
          </a:p>
          <a:p>
            <a:pPr marL="0" indent="0" algn="ctr">
              <a:lnSpc>
                <a:spcPct val="100000"/>
              </a:lnSpc>
              <a:spcBef>
                <a:spcPts val="1600"/>
              </a:spcBef>
              <a:buClr>
                <a:schemeClr val="dk1"/>
              </a:buClr>
              <a:buSzPct val="100000"/>
              <a:buNone/>
            </a:pPr>
            <a:r>
              <a:rPr lang="en-US" sz="4800" dirty="0">
                <a:solidFill>
                  <a:srgbClr val="FF6600"/>
                </a:solidFill>
                <a:latin typeface="Lexend Deca Light" pitchFamily="2" charset="77"/>
              </a:rPr>
              <a:t>What surprised </a:t>
            </a:r>
            <a:br>
              <a:rPr lang="en-US" sz="4800" dirty="0">
                <a:solidFill>
                  <a:srgbClr val="FF6600"/>
                </a:solidFill>
                <a:latin typeface="Lexend Deca Light" pitchFamily="2" charset="77"/>
              </a:rPr>
            </a:br>
            <a:r>
              <a:rPr lang="en-US" sz="4800" dirty="0">
                <a:solidFill>
                  <a:srgbClr val="FF6600"/>
                </a:solidFill>
                <a:latin typeface="Lexend Deca Light" pitchFamily="2" charset="77"/>
              </a:rPr>
              <a:t>you today?  </a:t>
            </a:r>
          </a:p>
        </p:txBody>
      </p:sp>
    </p:spTree>
    <p:extLst>
      <p:ext uri="{BB962C8B-B14F-4D97-AF65-F5344CB8AC3E}">
        <p14:creationId xmlns:p14="http://schemas.microsoft.com/office/powerpoint/2010/main" val="57188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9D0D6B5-B063-33A1-3191-CC39ABAAFADA}"/>
              </a:ext>
            </a:extLst>
          </p:cNvPr>
          <p:cNvSpPr>
            <a:spLocks noGrp="1"/>
          </p:cNvSpPr>
          <p:nvPr>
            <p:ph idx="1"/>
          </p:nvPr>
        </p:nvSpPr>
        <p:spPr>
          <a:xfrm>
            <a:off x="1245565" y="1807954"/>
            <a:ext cx="3189276" cy="4331302"/>
          </a:xfrm>
        </p:spPr>
        <p:txBody>
          <a:bodyPr>
            <a:normAutofit/>
          </a:bodyPr>
          <a:lstStyle/>
          <a:p>
            <a:pPr marL="0" indent="0">
              <a:buNone/>
            </a:pPr>
            <a:r>
              <a:rPr lang="en-US" sz="2000" dirty="0">
                <a:latin typeface="Lexend Deca Light" pitchFamily="2" charset="77"/>
              </a:rPr>
              <a:t>Congratulations! You have decided on a price! </a:t>
            </a:r>
          </a:p>
          <a:p>
            <a:pPr marL="0" indent="0">
              <a:buNone/>
            </a:pPr>
            <a:r>
              <a:rPr lang="en-US" sz="2000" dirty="0">
                <a:latin typeface="Lexend Deca Light" pitchFamily="2" charset="77"/>
              </a:rPr>
              <a:t>Now you can begin to promote your product.</a:t>
            </a:r>
          </a:p>
          <a:p>
            <a:pPr marL="0" indent="0">
              <a:buNone/>
            </a:pPr>
            <a:endParaRPr lang="en-US" sz="2000" dirty="0">
              <a:latin typeface="Lexend Deca Light" pitchFamily="2" charset="77"/>
            </a:endParaRPr>
          </a:p>
          <a:p>
            <a:pPr marL="0" indent="0">
              <a:buNone/>
            </a:pPr>
            <a:r>
              <a:rPr lang="en-US" sz="2000" dirty="0">
                <a:latin typeface="Lexend Deca Light" pitchFamily="2" charset="77"/>
              </a:rPr>
              <a:t>Reminder:</a:t>
            </a:r>
          </a:p>
          <a:p>
            <a:pPr marL="0" indent="0">
              <a:buNone/>
            </a:pPr>
            <a:r>
              <a:rPr lang="en-US" sz="2000" dirty="0">
                <a:latin typeface="Lexend Deca Light" pitchFamily="2" charset="77"/>
              </a:rPr>
              <a:t>Have you checked on your plants today? </a:t>
            </a:r>
          </a:p>
          <a:p>
            <a:pPr marL="0" indent="0">
              <a:buNone/>
            </a:pPr>
            <a:r>
              <a:rPr lang="en-US" sz="2000" dirty="0">
                <a:latin typeface="Lexend Deca Light" pitchFamily="2" charset="77"/>
              </a:rPr>
              <a:t>How are your ingredients growing?  </a:t>
            </a:r>
          </a:p>
          <a:p>
            <a:pPr marL="0" indent="0">
              <a:buNone/>
            </a:pPr>
            <a:endParaRPr lang="en-US" sz="2000" dirty="0">
              <a:latin typeface="Lexend Deca Light" pitchFamily="2" charset="77"/>
            </a:endParaRPr>
          </a:p>
        </p:txBody>
      </p:sp>
      <p:sp>
        <p:nvSpPr>
          <p:cNvPr id="6" name="Title 1">
            <a:extLst>
              <a:ext uri="{FF2B5EF4-FFF2-40B4-BE49-F238E27FC236}">
                <a16:creationId xmlns:a16="http://schemas.microsoft.com/office/drawing/2014/main" id="{F4D08AFE-22E6-D615-64DB-4EC09704C6DC}"/>
              </a:ext>
            </a:extLst>
          </p:cNvPr>
          <p:cNvSpPr>
            <a:spLocks noGrp="1"/>
          </p:cNvSpPr>
          <p:nvPr>
            <p:ph type="title"/>
          </p:nvPr>
        </p:nvSpPr>
        <p:spPr>
          <a:xfrm>
            <a:off x="1132788" y="718744"/>
            <a:ext cx="5938887" cy="778208"/>
          </a:xfrm>
        </p:spPr>
        <p:txBody>
          <a:bodyPr>
            <a:normAutofit/>
          </a:bodyPr>
          <a:lstStyle/>
          <a:p>
            <a:r>
              <a:rPr lang="en-US" dirty="0">
                <a:latin typeface="Lexend Deca Medium" pitchFamily="2" charset="77"/>
              </a:rPr>
              <a:t>Check In – What’s Next?</a:t>
            </a:r>
          </a:p>
        </p:txBody>
      </p:sp>
      <p:pic>
        <p:nvPicPr>
          <p:cNvPr id="7" name="Picture 6">
            <a:extLst>
              <a:ext uri="{FF2B5EF4-FFF2-40B4-BE49-F238E27FC236}">
                <a16:creationId xmlns:a16="http://schemas.microsoft.com/office/drawing/2014/main" id="{C8DC7B20-F26C-388C-E59F-4999711DD674}"/>
              </a:ext>
            </a:extLst>
          </p:cNvPr>
          <p:cNvPicPr>
            <a:picLocks noChangeAspect="1"/>
          </p:cNvPicPr>
          <p:nvPr/>
        </p:nvPicPr>
        <p:blipFill>
          <a:blip r:embed="rId3"/>
          <a:stretch>
            <a:fillRect/>
          </a:stretch>
        </p:blipFill>
        <p:spPr>
          <a:xfrm>
            <a:off x="4709160" y="2439211"/>
            <a:ext cx="3505200" cy="3505200"/>
          </a:xfrm>
          <a:prstGeom prst="rect">
            <a:avLst/>
          </a:prstGeom>
        </p:spPr>
      </p:pic>
    </p:spTree>
    <p:extLst>
      <p:ext uri="{BB962C8B-B14F-4D97-AF65-F5344CB8AC3E}">
        <p14:creationId xmlns:p14="http://schemas.microsoft.com/office/powerpoint/2010/main" val="624307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CE4E1-AEC3-8338-238F-D375273EDD07}"/>
              </a:ext>
            </a:extLst>
          </p:cNvPr>
          <p:cNvSpPr>
            <a:spLocks noGrp="1"/>
          </p:cNvSpPr>
          <p:nvPr>
            <p:ph type="title"/>
          </p:nvPr>
        </p:nvSpPr>
        <p:spPr>
          <a:xfrm>
            <a:off x="1053960" y="777711"/>
            <a:ext cx="5938887" cy="778208"/>
          </a:xfrm>
        </p:spPr>
        <p:txBody>
          <a:bodyPr/>
          <a:lstStyle/>
          <a:p>
            <a:r>
              <a:rPr lang="en-US" dirty="0">
                <a:latin typeface="Lexend Deca Medium" pitchFamily="2" charset="77"/>
              </a:rPr>
              <a:t>A Note to Teachers</a:t>
            </a:r>
          </a:p>
        </p:txBody>
      </p:sp>
      <p:sp>
        <p:nvSpPr>
          <p:cNvPr id="3" name="Content Placeholder 2">
            <a:extLst>
              <a:ext uri="{FF2B5EF4-FFF2-40B4-BE49-F238E27FC236}">
                <a16:creationId xmlns:a16="http://schemas.microsoft.com/office/drawing/2014/main" id="{AEA24937-142D-EF4C-2308-2C1296FA9F69}"/>
              </a:ext>
            </a:extLst>
          </p:cNvPr>
          <p:cNvSpPr>
            <a:spLocks noGrp="1"/>
          </p:cNvSpPr>
          <p:nvPr>
            <p:ph idx="1"/>
          </p:nvPr>
        </p:nvSpPr>
        <p:spPr>
          <a:xfrm>
            <a:off x="1053961" y="1343735"/>
            <a:ext cx="7123088" cy="4736554"/>
          </a:xfrm>
        </p:spPr>
        <p:txBody>
          <a:bodyPr>
            <a:normAutofit/>
          </a:bodyPr>
          <a:lstStyle/>
          <a:p>
            <a:pPr marL="0" indent="0">
              <a:buNone/>
            </a:pPr>
            <a:endParaRPr lang="en-CA" sz="1800" dirty="0">
              <a:effectLst/>
              <a:latin typeface="Lexend Deca Light" pitchFamily="2" charset="77"/>
              <a:ea typeface="Calibri" panose="020F0502020204030204" pitchFamily="34" charset="0"/>
              <a:cs typeface="Times New Roman" panose="02020603050405020304" pitchFamily="18" charset="0"/>
            </a:endParaRPr>
          </a:p>
          <a:p>
            <a:pPr marL="0" indent="0">
              <a:buNone/>
            </a:pPr>
            <a:r>
              <a:rPr lang="en-CA" sz="1800" dirty="0">
                <a:effectLst/>
                <a:latin typeface="Lexend Deca Light" pitchFamily="2" charset="77"/>
                <a:ea typeface="Calibri" panose="020F0502020204030204" pitchFamily="34" charset="0"/>
                <a:cs typeface="Times New Roman" panose="02020603050405020304" pitchFamily="18" charset="0"/>
              </a:rPr>
              <a:t>Now that students have determined what their granola bars should be like, it is time to settle on a price. Students will determine what it costs to make each granola bar and figure out what the profit margin will be. They will have the opportunity to reflect on what they have learned.</a:t>
            </a:r>
          </a:p>
          <a:p>
            <a:pPr marL="0" indent="0">
              <a:buNone/>
            </a:pPr>
            <a:endParaRPr lang="en-CA" sz="1800" dirty="0">
              <a:latin typeface="Lexend Deca Light" pitchFamily="2" charset="77"/>
              <a:ea typeface="Calibri" panose="020F0502020204030204" pitchFamily="34" charset="0"/>
              <a:cs typeface="Times New Roman" panose="02020603050405020304" pitchFamily="18" charset="0"/>
            </a:endParaRPr>
          </a:p>
          <a:p>
            <a:pPr marL="0" indent="0">
              <a:buNone/>
            </a:pPr>
            <a:r>
              <a:rPr lang="en-CA" sz="1800" dirty="0">
                <a:effectLst/>
                <a:latin typeface="Lexend Deca Light" pitchFamily="2" charset="77"/>
                <a:ea typeface="Calibri" panose="020F0502020204030204" pitchFamily="34" charset="0"/>
                <a:cs typeface="Times New Roman" panose="02020603050405020304" pitchFamily="18" charset="0"/>
              </a:rPr>
              <a:t>This lesson has been a highlight for many classes.  We’ve provided worksheets and templates that will guide students through </a:t>
            </a:r>
            <a:r>
              <a:rPr lang="en-CA" sz="1800" dirty="0">
                <a:latin typeface="Lexend Deca Light" pitchFamily="2" charset="77"/>
                <a:ea typeface="Calibri" panose="020F0502020204030204" pitchFamily="34" charset="0"/>
                <a:cs typeface="Times New Roman" panose="02020603050405020304" pitchFamily="18" charset="0"/>
              </a:rPr>
              <a:t>pricing their product.  </a:t>
            </a:r>
            <a:endParaRPr lang="en-CA" sz="1800" dirty="0">
              <a:effectLst/>
              <a:latin typeface="Lexend Deca Light" pitchFamily="2" charset="77"/>
              <a:ea typeface="Calibri" panose="020F0502020204030204" pitchFamily="34" charset="0"/>
              <a:cs typeface="Times New Roman" panose="02020603050405020304" pitchFamily="18" charset="0"/>
            </a:endParaRPr>
          </a:p>
          <a:p>
            <a:pPr marL="0" indent="0">
              <a:buNone/>
            </a:pPr>
            <a:endParaRPr lang="en-CA" sz="1800" dirty="0">
              <a:effectLst/>
              <a:latin typeface="Lexend Deca Light" pitchFamily="2" charset="77"/>
              <a:ea typeface="Calibri" panose="020F0502020204030204" pitchFamily="34" charset="0"/>
              <a:cs typeface="Times New Roman" panose="02020603050405020304" pitchFamily="18" charset="0"/>
            </a:endParaRPr>
          </a:p>
          <a:p>
            <a:pPr marL="0" indent="0">
              <a:buNone/>
            </a:pPr>
            <a:r>
              <a:rPr lang="en-CA" sz="1800" dirty="0">
                <a:effectLst/>
                <a:latin typeface="Lexend Deca Light" pitchFamily="2" charset="77"/>
                <a:ea typeface="Calibri" panose="020F0502020204030204" pitchFamily="34" charset="0"/>
                <a:cs typeface="Times New Roman" panose="02020603050405020304" pitchFamily="18" charset="0"/>
              </a:rPr>
              <a:t>Granola Bar Base Recipe *recommended</a:t>
            </a:r>
          </a:p>
          <a:p>
            <a:pPr marL="0" indent="0">
              <a:buNone/>
            </a:pPr>
            <a:r>
              <a:rPr lang="en-US" sz="1800" u="sng" dirty="0">
                <a:solidFill>
                  <a:srgbClr val="0563C1"/>
                </a:solidFill>
                <a:effectLst/>
                <a:latin typeface="Lexend Deca Light" pitchFamily="2" charset="77"/>
                <a:ea typeface="Calibri" panose="020F0502020204030204" pitchFamily="34" charset="0"/>
                <a:cs typeface="Times New Roman" panose="02020603050405020304" pitchFamily="18" charset="0"/>
                <a:hlinkClick r:id="rId2"/>
              </a:rPr>
              <a:t>https://cookieandkate.com/best-granola-bars-recipe/print/36145/</a:t>
            </a:r>
            <a:endParaRPr lang="en-CA" sz="1800" dirty="0">
              <a:effectLst/>
              <a:latin typeface="Lexend Deca Light" pitchFamily="2" charset="77"/>
              <a:ea typeface="Calibri" panose="020F0502020204030204" pitchFamily="34" charset="0"/>
              <a:cs typeface="Times New Roman" panose="02020603050405020304" pitchFamily="18" charset="0"/>
            </a:endParaRPr>
          </a:p>
          <a:p>
            <a:pPr marL="0" indent="0">
              <a:buNone/>
            </a:pPr>
            <a:endParaRPr lang="en-CA" sz="1800" dirty="0">
              <a:effectLst/>
              <a:latin typeface="Lexend Deca Light" pitchFamily="2" charset="77"/>
              <a:ea typeface="Calibri" panose="020F0502020204030204" pitchFamily="34" charset="0"/>
              <a:cs typeface="Times New Roman" panose="02020603050405020304" pitchFamily="18" charset="0"/>
            </a:endParaRPr>
          </a:p>
          <a:p>
            <a:endParaRPr lang="en-US" dirty="0">
              <a:latin typeface="Lexend Deca Light" pitchFamily="2" charset="77"/>
            </a:endParaRPr>
          </a:p>
        </p:txBody>
      </p:sp>
    </p:spTree>
    <p:extLst>
      <p:ext uri="{BB962C8B-B14F-4D97-AF65-F5344CB8AC3E}">
        <p14:creationId xmlns:p14="http://schemas.microsoft.com/office/powerpoint/2010/main" val="1730376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EFB7F-C9EE-58B5-F0F4-EE5D9EEE6F47}"/>
              </a:ext>
            </a:extLst>
          </p:cNvPr>
          <p:cNvSpPr>
            <a:spLocks noGrp="1"/>
          </p:cNvSpPr>
          <p:nvPr>
            <p:ph type="title"/>
          </p:nvPr>
        </p:nvSpPr>
        <p:spPr/>
        <p:txBody>
          <a:bodyPr/>
          <a:lstStyle/>
          <a:p>
            <a:r>
              <a:rPr lang="en-US" dirty="0">
                <a:latin typeface="Lexend Deca Medium" pitchFamily="2" charset="77"/>
              </a:rPr>
              <a:t>Expectations</a:t>
            </a:r>
          </a:p>
        </p:txBody>
      </p:sp>
      <p:sp>
        <p:nvSpPr>
          <p:cNvPr id="3" name="Content Placeholder 2">
            <a:extLst>
              <a:ext uri="{FF2B5EF4-FFF2-40B4-BE49-F238E27FC236}">
                <a16:creationId xmlns:a16="http://schemas.microsoft.com/office/drawing/2014/main" id="{9D23B146-0278-4230-811B-33FD64567A74}"/>
              </a:ext>
            </a:extLst>
          </p:cNvPr>
          <p:cNvSpPr>
            <a:spLocks noGrp="1"/>
          </p:cNvSpPr>
          <p:nvPr>
            <p:ph idx="1"/>
          </p:nvPr>
        </p:nvSpPr>
        <p:spPr/>
        <p:txBody>
          <a:bodyPr/>
          <a:lstStyle/>
          <a:p>
            <a:pPr marL="0" indent="0">
              <a:buNone/>
            </a:pPr>
            <a:r>
              <a:rPr lang="en-CA" sz="2000" b="1" dirty="0">
                <a:effectLst/>
                <a:latin typeface="Lexend Deca Light" pitchFamily="2" charset="77"/>
                <a:ea typeface="Calibri" panose="020F0502020204030204" pitchFamily="34" charset="0"/>
                <a:cs typeface="Times New Roman" panose="02020603050405020304" pitchFamily="18" charset="0"/>
              </a:rPr>
              <a:t>Financial Literacy</a:t>
            </a:r>
          </a:p>
          <a:p>
            <a:pPr marL="342900" lvl="0" indent="-342900">
              <a:buFont typeface="Symbol" panose="05050102010706020507" pitchFamily="18" charset="2"/>
              <a:buChar char=""/>
            </a:pPr>
            <a:r>
              <a:rPr lang="en-CA" sz="2000" dirty="0">
                <a:solidFill>
                  <a:srgbClr val="000000"/>
                </a:solidFill>
                <a:effectLst/>
                <a:highlight>
                  <a:srgbClr val="FFFFFF"/>
                </a:highlight>
                <a:latin typeface="Lexend Deca Light" pitchFamily="2" charset="77"/>
                <a:ea typeface="Calibri" panose="020F0502020204030204" pitchFamily="34" charset="0"/>
                <a:cs typeface="Times New Roman" panose="02020603050405020304" pitchFamily="18" charset="0"/>
              </a:rPr>
              <a:t>F1.1 Estimate and calculate the change required for various simple cash transactions involving whole-dollar amounts and amounts of less than one dollar.</a:t>
            </a:r>
            <a:endParaRPr lang="en-CA" sz="2000" dirty="0">
              <a:effectLst/>
              <a:highlight>
                <a:srgbClr val="FFFFFF"/>
              </a:highlight>
              <a:latin typeface="Lexend Deca Light" pitchFamily="2" charset="77"/>
              <a:ea typeface="Calibri" panose="020F0502020204030204" pitchFamily="34" charset="0"/>
              <a:cs typeface="Times New Roman" panose="02020603050405020304" pitchFamily="18" charset="0"/>
            </a:endParaRPr>
          </a:p>
          <a:p>
            <a:pPr marL="742950" lvl="1" indent="-285750">
              <a:buFont typeface="Courier New" panose="02070309020205020404" pitchFamily="49" charset="0"/>
              <a:buChar char="o"/>
            </a:pPr>
            <a:r>
              <a:rPr lang="en-CA" sz="2000" dirty="0">
                <a:solidFill>
                  <a:srgbClr val="000000"/>
                </a:solidFill>
                <a:effectLst/>
                <a:latin typeface="Lexend Deca Light" pitchFamily="2" charset="77"/>
                <a:ea typeface="Calibri" panose="020F0502020204030204" pitchFamily="34" charset="0"/>
                <a:cs typeface="Times New Roman" panose="02020603050405020304" pitchFamily="18" charset="0"/>
              </a:rPr>
              <a:t>Key concepts: Real-life contexts build understanding of cash transactions while developing proficiency with addition, subtraction, mental math strategies, and math facts.</a:t>
            </a:r>
            <a:endParaRPr lang="en-CA" sz="2000" dirty="0">
              <a:solidFill>
                <a:srgbClr val="000000"/>
              </a:solidFill>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0"/>
              </a:spcBef>
              <a:buNone/>
            </a:pPr>
            <a:endParaRPr lang="en-CA" sz="2000" b="1"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0"/>
              </a:spcBef>
              <a:buNone/>
            </a:pPr>
            <a:r>
              <a:rPr lang="en-CA" sz="2000" b="1" dirty="0">
                <a:effectLst/>
                <a:latin typeface="Lexend Deca Light" pitchFamily="2" charset="77"/>
                <a:ea typeface="Calibri" panose="020F0502020204030204" pitchFamily="34" charset="0"/>
                <a:cs typeface="Times New Roman" panose="02020603050405020304" pitchFamily="18" charset="0"/>
              </a:rPr>
              <a:t>Agriculture/Agri-Foods Themes</a:t>
            </a:r>
          </a:p>
          <a:p>
            <a:pPr>
              <a:lnSpc>
                <a:spcPct val="100000"/>
              </a:lnSpc>
              <a:spcBef>
                <a:spcPts val="0"/>
              </a:spcBef>
            </a:pPr>
            <a:r>
              <a:rPr lang="en-CA" sz="2000" dirty="0">
                <a:effectLst/>
                <a:latin typeface="Lexend Deca Light" pitchFamily="2" charset="77"/>
                <a:ea typeface="Calibri" panose="020F0502020204030204" pitchFamily="34" charset="0"/>
                <a:cs typeface="Times New Roman" panose="02020603050405020304" pitchFamily="18" charset="0"/>
              </a:rPr>
              <a:t>Grain-based products are not only tasty and part of a balanced diet, they are economically good choices.</a:t>
            </a:r>
          </a:p>
          <a:p>
            <a:pPr marL="742950" lvl="1" indent="-285750">
              <a:lnSpc>
                <a:spcPct val="100000"/>
              </a:lnSpc>
              <a:spcBef>
                <a:spcPts val="0"/>
              </a:spcBef>
              <a:buFont typeface="Courier New" panose="02070309020205020404" pitchFamily="49" charset="0"/>
              <a:buChar char="o"/>
            </a:pPr>
            <a:endParaRPr lang="en-CA" sz="2000" dirty="0">
              <a:effectLst/>
              <a:latin typeface="Lexend Deca Light" pitchFamily="2" charset="77"/>
              <a:ea typeface="Calibri" panose="020F0502020204030204" pitchFamily="34" charset="0"/>
              <a:cs typeface="Times New Roman" panose="02020603050405020304" pitchFamily="18" charset="0"/>
            </a:endParaRPr>
          </a:p>
          <a:p>
            <a:endParaRPr lang="en-US" dirty="0">
              <a:latin typeface="Lexend Deca Light" pitchFamily="2" charset="77"/>
            </a:endParaRPr>
          </a:p>
        </p:txBody>
      </p:sp>
    </p:spTree>
    <p:extLst>
      <p:ext uri="{BB962C8B-B14F-4D97-AF65-F5344CB8AC3E}">
        <p14:creationId xmlns:p14="http://schemas.microsoft.com/office/powerpoint/2010/main" val="776302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6</a:t>
            </a:r>
          </a:p>
          <a:p>
            <a:r>
              <a:rPr lang="en-US" dirty="0">
                <a:latin typeface="Lexend Deca Medium" pitchFamily="2" charset="77"/>
              </a:rPr>
              <a:t>Lesson 1: Decide on a Price</a:t>
            </a:r>
            <a:endParaRPr lang="en-CA" dirty="0">
              <a:latin typeface="Lexend Deca Medium" pitchFamily="2" charset="77"/>
            </a:endParaRPr>
          </a:p>
        </p:txBody>
      </p:sp>
      <p:sp>
        <p:nvSpPr>
          <p:cNvPr id="6" name="Rectangle 5">
            <a:extLst>
              <a:ext uri="{FF2B5EF4-FFF2-40B4-BE49-F238E27FC236}">
                <a16:creationId xmlns:a16="http://schemas.microsoft.com/office/drawing/2014/main" id="{193720E8-5D80-D98E-25ED-B8F999D6BCE4}"/>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9AF301FC-6BD6-E6BB-7BB6-8E19B72153BA}"/>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3313503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066612" y="832224"/>
            <a:ext cx="5938887" cy="786547"/>
          </a:xfrm>
        </p:spPr>
        <p:txBody>
          <a:bodyPr/>
          <a:lstStyle/>
          <a:p>
            <a:r>
              <a:rPr lang="en-US" dirty="0">
                <a:latin typeface="Lexend Deca Medium" pitchFamily="2" charset="77"/>
              </a:rPr>
              <a:t>Learning Goals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066612" y="1940726"/>
            <a:ext cx="7711860" cy="4351272"/>
          </a:xfrm>
        </p:spPr>
        <p:txBody>
          <a:bodyPr>
            <a:normAutofit/>
          </a:bodyPr>
          <a:lstStyle/>
          <a:p>
            <a:pPr>
              <a:lnSpc>
                <a:spcPct val="100000"/>
              </a:lnSpc>
              <a:spcBef>
                <a:spcPts val="2400"/>
              </a:spcBef>
            </a:pPr>
            <a:r>
              <a:rPr lang="en-US" sz="2000" dirty="0">
                <a:latin typeface="Lexend Deca Light" pitchFamily="2" charset="77"/>
              </a:rPr>
              <a:t>Determine the cost of making the granola bars.</a:t>
            </a:r>
          </a:p>
          <a:p>
            <a:pPr>
              <a:lnSpc>
                <a:spcPct val="100000"/>
              </a:lnSpc>
              <a:spcBef>
                <a:spcPts val="2400"/>
              </a:spcBef>
            </a:pPr>
            <a:r>
              <a:rPr lang="en-US" sz="2000" dirty="0">
                <a:latin typeface="Lexend Deca Light" pitchFamily="2" charset="77"/>
              </a:rPr>
              <a:t>Decide on a selling price.</a:t>
            </a:r>
          </a:p>
          <a:p>
            <a:pPr>
              <a:lnSpc>
                <a:spcPct val="100000"/>
              </a:lnSpc>
              <a:spcBef>
                <a:spcPts val="2400"/>
              </a:spcBef>
            </a:pPr>
            <a:r>
              <a:rPr lang="en-US" sz="2000" dirty="0">
                <a:latin typeface="Lexend Deca Light" pitchFamily="2" charset="77"/>
              </a:rPr>
              <a:t>Calculate profit.</a:t>
            </a:r>
          </a:p>
        </p:txBody>
      </p:sp>
      <p:pic>
        <p:nvPicPr>
          <p:cNvPr id="5" name="Picture 4" descr="A picture containing text, sign, vector graphics&#10;&#10;Description automatically generated">
            <a:extLst>
              <a:ext uri="{FF2B5EF4-FFF2-40B4-BE49-F238E27FC236}">
                <a16:creationId xmlns:a16="http://schemas.microsoft.com/office/drawing/2014/main" id="{72F22970-8735-471F-A6E0-5DFAF71DCC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555374">
            <a:off x="6821337" y="4420266"/>
            <a:ext cx="1946162" cy="1942021"/>
          </a:xfrm>
          <a:prstGeom prst="rect">
            <a:avLst/>
          </a:prstGeom>
        </p:spPr>
      </p:pic>
    </p:spTree>
    <p:extLst>
      <p:ext uri="{BB962C8B-B14F-4D97-AF65-F5344CB8AC3E}">
        <p14:creationId xmlns:p14="http://schemas.microsoft.com/office/powerpoint/2010/main" val="3599352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E00CE-E948-6718-5A0D-FDB92A9E7EC5}"/>
              </a:ext>
            </a:extLst>
          </p:cNvPr>
          <p:cNvSpPr>
            <a:spLocks noGrp="1"/>
          </p:cNvSpPr>
          <p:nvPr>
            <p:ph type="title"/>
          </p:nvPr>
        </p:nvSpPr>
        <p:spPr>
          <a:xfrm>
            <a:off x="1064470" y="777712"/>
            <a:ext cx="5938887" cy="778208"/>
          </a:xfrm>
        </p:spPr>
        <p:txBody>
          <a:bodyPr/>
          <a:lstStyle/>
          <a:p>
            <a:r>
              <a:rPr lang="en-US" dirty="0">
                <a:latin typeface="Lexend Deca Medium" pitchFamily="2" charset="77"/>
              </a:rPr>
              <a:t>Minds ON!</a:t>
            </a:r>
          </a:p>
        </p:txBody>
      </p:sp>
      <p:sp>
        <p:nvSpPr>
          <p:cNvPr id="3" name="Content Placeholder 2">
            <a:extLst>
              <a:ext uri="{FF2B5EF4-FFF2-40B4-BE49-F238E27FC236}">
                <a16:creationId xmlns:a16="http://schemas.microsoft.com/office/drawing/2014/main" id="{B38FC137-5F0A-6964-992D-754598F8CD72}"/>
              </a:ext>
            </a:extLst>
          </p:cNvPr>
          <p:cNvSpPr>
            <a:spLocks noGrp="1"/>
          </p:cNvSpPr>
          <p:nvPr>
            <p:ph idx="1"/>
          </p:nvPr>
        </p:nvSpPr>
        <p:spPr>
          <a:xfrm>
            <a:off x="1064469" y="1765739"/>
            <a:ext cx="7356859" cy="4314550"/>
          </a:xfrm>
        </p:spPr>
        <p:txBody>
          <a:bodyPr>
            <a:normAutofit/>
          </a:bodyPr>
          <a:lstStyle/>
          <a:p>
            <a:pPr marL="0" indent="0">
              <a:buNone/>
            </a:pPr>
            <a:r>
              <a:rPr lang="en-US" sz="2000" dirty="0">
                <a:latin typeface="Lexend Deca Light" pitchFamily="2" charset="77"/>
              </a:rPr>
              <a:t>A candy maker makes a special kind of candy. </a:t>
            </a:r>
          </a:p>
          <a:p>
            <a:pPr marL="0" indent="0">
              <a:buNone/>
            </a:pPr>
            <a:r>
              <a:rPr lang="en-US" sz="2000" dirty="0">
                <a:latin typeface="Lexend Deca Light" pitchFamily="2" charset="77"/>
              </a:rPr>
              <a:t>The ingredients to make it cost $1.00 for each candy.</a:t>
            </a:r>
          </a:p>
          <a:p>
            <a:pPr marL="0" indent="0">
              <a:buNone/>
            </a:pPr>
            <a:r>
              <a:rPr lang="en-US" sz="2000" dirty="0">
                <a:latin typeface="Lexend Deca Light" pitchFamily="2" charset="77"/>
              </a:rPr>
              <a:t>The candy maker sells the candy for $1.00.</a:t>
            </a:r>
          </a:p>
          <a:p>
            <a:pPr marL="0" indent="0">
              <a:buNone/>
            </a:pPr>
            <a:endParaRPr lang="en-US" sz="2000" dirty="0">
              <a:solidFill>
                <a:srgbClr val="FF6600"/>
              </a:solidFill>
              <a:latin typeface="Lexend Deca Light" pitchFamily="2" charset="77"/>
            </a:endParaRPr>
          </a:p>
          <a:p>
            <a:pPr marL="0" indent="0">
              <a:buNone/>
            </a:pPr>
            <a:endParaRPr lang="en-US" sz="2000" dirty="0">
              <a:solidFill>
                <a:srgbClr val="FF6600"/>
              </a:solidFill>
              <a:latin typeface="Lexend Deca Light" pitchFamily="2" charset="77"/>
            </a:endParaRPr>
          </a:p>
          <a:p>
            <a:pPr marL="0" indent="0">
              <a:buNone/>
            </a:pPr>
            <a:r>
              <a:rPr lang="en-US" sz="2000" dirty="0">
                <a:solidFill>
                  <a:srgbClr val="FF6600"/>
                </a:solidFill>
                <a:latin typeface="Lexend Deca Light" pitchFamily="2" charset="77"/>
              </a:rPr>
              <a:t>Is that a good decision?</a:t>
            </a:r>
          </a:p>
          <a:p>
            <a:pPr marL="0" indent="0">
              <a:buNone/>
            </a:pPr>
            <a:r>
              <a:rPr lang="en-US" sz="2000" dirty="0">
                <a:solidFill>
                  <a:srgbClr val="FF6600"/>
                </a:solidFill>
                <a:latin typeface="Lexend Deca Light" pitchFamily="2" charset="77"/>
              </a:rPr>
              <a:t>Why?</a:t>
            </a:r>
          </a:p>
        </p:txBody>
      </p:sp>
      <p:pic>
        <p:nvPicPr>
          <p:cNvPr id="13" name="Picture 12">
            <a:extLst>
              <a:ext uri="{FF2B5EF4-FFF2-40B4-BE49-F238E27FC236}">
                <a16:creationId xmlns:a16="http://schemas.microsoft.com/office/drawing/2014/main" id="{786E99CD-9362-CA05-EDB7-A1A82D8249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0112" y="3429000"/>
            <a:ext cx="3126658" cy="2084439"/>
          </a:xfrm>
          <a:prstGeom prst="rect">
            <a:avLst/>
          </a:prstGeom>
        </p:spPr>
      </p:pic>
    </p:spTree>
    <p:extLst>
      <p:ext uri="{BB962C8B-B14F-4D97-AF65-F5344CB8AC3E}">
        <p14:creationId xmlns:p14="http://schemas.microsoft.com/office/powerpoint/2010/main" val="3153130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6B96C0E3-F821-46CE-9835-5586ECEE60F8}"/>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6616"/>
          <a:stretch/>
        </p:blipFill>
        <p:spPr>
          <a:xfrm>
            <a:off x="3521634" y="-150"/>
            <a:ext cx="5622366" cy="336514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8" name="Picture 7">
            <a:extLst>
              <a:ext uri="{FF2B5EF4-FFF2-40B4-BE49-F238E27FC236}">
                <a16:creationId xmlns:a16="http://schemas.microsoft.com/office/drawing/2014/main" id="{827C5E02-DC1A-4A51-BEB4-C80B52E6B83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21633" y="3504788"/>
            <a:ext cx="5622365" cy="3353051"/>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Rounded Corners 15">
            <a:extLst>
              <a:ext uri="{FF2B5EF4-FFF2-40B4-BE49-F238E27FC236}">
                <a16:creationId xmlns:a16="http://schemas.microsoft.com/office/drawing/2014/main" id="{9C515114-F8F4-49AE-ADE3-01A1F0FEA531}"/>
              </a:ext>
            </a:extLst>
          </p:cNvPr>
          <p:cNvSpPr/>
          <p:nvPr/>
        </p:nvSpPr>
        <p:spPr>
          <a:xfrm>
            <a:off x="250315" y="571350"/>
            <a:ext cx="4715223" cy="5715150"/>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itle 3">
            <a:extLst>
              <a:ext uri="{FF2B5EF4-FFF2-40B4-BE49-F238E27FC236}">
                <a16:creationId xmlns:a16="http://schemas.microsoft.com/office/drawing/2014/main" id="{D024FCC5-6149-459D-AFB5-501D52AEC423}"/>
              </a:ext>
            </a:extLst>
          </p:cNvPr>
          <p:cNvSpPr>
            <a:spLocks noGrp="1"/>
          </p:cNvSpPr>
          <p:nvPr>
            <p:ph type="title"/>
          </p:nvPr>
        </p:nvSpPr>
        <p:spPr>
          <a:xfrm>
            <a:off x="529047" y="948515"/>
            <a:ext cx="3624601" cy="787633"/>
          </a:xfrm>
        </p:spPr>
        <p:txBody>
          <a:bodyPr vert="horz" lIns="91440" tIns="45720" rIns="91440" bIns="45720" rtlCol="0" anchor="ctr">
            <a:normAutofit/>
          </a:bodyPr>
          <a:lstStyle/>
          <a:p>
            <a:r>
              <a:rPr lang="en-US" sz="3000" kern="1200" dirty="0">
                <a:latin typeface="Lexend Deca Medium" pitchFamily="2" charset="77"/>
              </a:rPr>
              <a:t>Selling Price</a:t>
            </a:r>
          </a:p>
        </p:txBody>
      </p:sp>
      <p:sp>
        <p:nvSpPr>
          <p:cNvPr id="3" name="Rectangle 2">
            <a:extLst>
              <a:ext uri="{FF2B5EF4-FFF2-40B4-BE49-F238E27FC236}">
                <a16:creationId xmlns:a16="http://schemas.microsoft.com/office/drawing/2014/main" id="{40370BC9-178D-40D4-A59E-ECD846176F37}"/>
              </a:ext>
            </a:extLst>
          </p:cNvPr>
          <p:cNvSpPr/>
          <p:nvPr/>
        </p:nvSpPr>
        <p:spPr>
          <a:xfrm>
            <a:off x="336042" y="2103120"/>
            <a:ext cx="3670146" cy="1787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29047" y="2062743"/>
            <a:ext cx="4083788" cy="4865156"/>
          </a:xfrm>
        </p:spPr>
        <p:txBody>
          <a:bodyPr vert="horz" lIns="91440" tIns="45720" rIns="91440" bIns="45720" rtlCol="0">
            <a:normAutofit/>
          </a:bodyPr>
          <a:lstStyle/>
          <a:p>
            <a:pPr>
              <a:lnSpc>
                <a:spcPct val="100000"/>
              </a:lnSpc>
              <a:spcBef>
                <a:spcPts val="1600"/>
              </a:spcBef>
              <a:buClr>
                <a:schemeClr val="dk1"/>
              </a:buClr>
              <a:buSzPct val="100000"/>
            </a:pPr>
            <a:r>
              <a:rPr lang="en-US" sz="2000" dirty="0">
                <a:solidFill>
                  <a:schemeClr val="tx1"/>
                </a:solidFill>
                <a:latin typeface="Lexend Deca Light" pitchFamily="2" charset="77"/>
              </a:rPr>
              <a:t>Our price needs to pay for the cost of making each bar. But the price should not be so much people will not buy it!</a:t>
            </a:r>
          </a:p>
          <a:p>
            <a:pPr>
              <a:lnSpc>
                <a:spcPct val="100000"/>
              </a:lnSpc>
              <a:spcBef>
                <a:spcPts val="1600"/>
              </a:spcBef>
              <a:buClr>
                <a:schemeClr val="dk1"/>
              </a:buClr>
              <a:buSzPct val="100000"/>
            </a:pPr>
            <a:r>
              <a:rPr lang="en-US" sz="1800" dirty="0">
                <a:solidFill>
                  <a:schemeClr val="tx1"/>
                </a:solidFill>
                <a:latin typeface="Lexend Deca Light" pitchFamily="2" charset="77"/>
              </a:rPr>
              <a:t>Example: if it costs $1 to make each bar, we need to charge more than $1   to make a profit.</a:t>
            </a:r>
          </a:p>
        </p:txBody>
      </p:sp>
      <p:cxnSp>
        <p:nvCxnSpPr>
          <p:cNvPr id="7" name="Straight Connector 6">
            <a:extLst>
              <a:ext uri="{FF2B5EF4-FFF2-40B4-BE49-F238E27FC236}">
                <a16:creationId xmlns:a16="http://schemas.microsoft.com/office/drawing/2014/main" id="{09280138-C0A8-4401-9B95-C46422D1A086}"/>
              </a:ext>
            </a:extLst>
          </p:cNvPr>
          <p:cNvCxnSpPr/>
          <p:nvPr/>
        </p:nvCxnSpPr>
        <p:spPr>
          <a:xfrm>
            <a:off x="658232" y="1806047"/>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6346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BA2254-2549-AD86-5D85-CF8E7AB4B2C4}"/>
              </a:ext>
            </a:extLst>
          </p:cNvPr>
          <p:cNvSpPr>
            <a:spLocks noGrp="1"/>
          </p:cNvSpPr>
          <p:nvPr>
            <p:ph type="title"/>
          </p:nvPr>
        </p:nvSpPr>
        <p:spPr>
          <a:xfrm>
            <a:off x="1074173" y="758858"/>
            <a:ext cx="5948314" cy="778208"/>
          </a:xfrm>
        </p:spPr>
        <p:txBody>
          <a:bodyPr/>
          <a:lstStyle/>
          <a:p>
            <a:r>
              <a:rPr lang="en-US" dirty="0">
                <a:latin typeface="Lexend Deca Medium" pitchFamily="2" charset="77"/>
              </a:rPr>
              <a:t>What is Profit?</a:t>
            </a:r>
          </a:p>
        </p:txBody>
      </p:sp>
      <p:sp>
        <p:nvSpPr>
          <p:cNvPr id="4" name="Content Placeholder 3">
            <a:extLst>
              <a:ext uri="{FF2B5EF4-FFF2-40B4-BE49-F238E27FC236}">
                <a16:creationId xmlns:a16="http://schemas.microsoft.com/office/drawing/2014/main" id="{90A9CF27-C67F-A464-68A8-F000E242EAC6}"/>
              </a:ext>
            </a:extLst>
          </p:cNvPr>
          <p:cNvSpPr>
            <a:spLocks noGrp="1"/>
          </p:cNvSpPr>
          <p:nvPr>
            <p:ph idx="1"/>
          </p:nvPr>
        </p:nvSpPr>
        <p:spPr>
          <a:xfrm>
            <a:off x="1074173" y="1371600"/>
            <a:ext cx="5561089" cy="4375850"/>
          </a:xfrm>
        </p:spPr>
        <p:txBody>
          <a:bodyPr/>
          <a:lstStyle/>
          <a:p>
            <a:pPr marL="0" indent="0">
              <a:lnSpc>
                <a:spcPct val="100000"/>
              </a:lnSpc>
              <a:spcBef>
                <a:spcPts val="1600"/>
              </a:spcBef>
              <a:buClr>
                <a:schemeClr val="dk1"/>
              </a:buClr>
              <a:buSzPct val="100000"/>
              <a:buNone/>
            </a:pPr>
            <a:endParaRPr lang="en-US" sz="2000" dirty="0">
              <a:solidFill>
                <a:schemeClr val="tx1"/>
              </a:solidFill>
              <a:latin typeface="Lexend Deca Light" pitchFamily="2" charset="77"/>
            </a:endParaRPr>
          </a:p>
          <a:p>
            <a:pPr marL="0" indent="0">
              <a:lnSpc>
                <a:spcPct val="100000"/>
              </a:lnSpc>
              <a:spcBef>
                <a:spcPts val="1600"/>
              </a:spcBef>
              <a:buClr>
                <a:schemeClr val="dk1"/>
              </a:buClr>
              <a:buSzPct val="100000"/>
              <a:buNone/>
            </a:pPr>
            <a:r>
              <a:rPr lang="en-US" sz="2000" dirty="0">
                <a:solidFill>
                  <a:schemeClr val="tx1"/>
                </a:solidFill>
                <a:latin typeface="Lexend Deca Light" pitchFamily="2" charset="77"/>
              </a:rPr>
              <a:t>Profit is the money left over after you pay your expenses. </a:t>
            </a:r>
          </a:p>
          <a:p>
            <a:pPr>
              <a:lnSpc>
                <a:spcPct val="100000"/>
              </a:lnSpc>
              <a:spcBef>
                <a:spcPts val="1600"/>
              </a:spcBef>
              <a:buClr>
                <a:schemeClr val="dk1"/>
              </a:buClr>
              <a:buSzPct val="100000"/>
            </a:pPr>
            <a:endParaRPr lang="en-US" sz="2000" dirty="0">
              <a:latin typeface="Lexend Deca Light" pitchFamily="2" charset="77"/>
            </a:endParaRPr>
          </a:p>
          <a:p>
            <a:pPr marL="0" indent="0">
              <a:lnSpc>
                <a:spcPct val="100000"/>
              </a:lnSpc>
              <a:spcBef>
                <a:spcPts val="1600"/>
              </a:spcBef>
              <a:buClr>
                <a:schemeClr val="dk1"/>
              </a:buClr>
              <a:buSzPct val="100000"/>
              <a:buNone/>
            </a:pPr>
            <a:r>
              <a:rPr lang="en-US" sz="2000" dirty="0">
                <a:latin typeface="Lexend Deca Light" pitchFamily="2" charset="77"/>
              </a:rPr>
              <a:t>Subtract the cost of your ingredients from your selling price. What is left is your profit.</a:t>
            </a:r>
            <a:endParaRPr lang="en-US" sz="2000" dirty="0">
              <a:solidFill>
                <a:schemeClr val="tx1"/>
              </a:solidFill>
              <a:latin typeface="Lexend Deca Light" pitchFamily="2" charset="77"/>
            </a:endParaRPr>
          </a:p>
          <a:p>
            <a:pPr marL="0" indent="0">
              <a:lnSpc>
                <a:spcPct val="100000"/>
              </a:lnSpc>
              <a:spcBef>
                <a:spcPts val="1600"/>
              </a:spcBef>
              <a:buClr>
                <a:schemeClr val="dk1"/>
              </a:buClr>
              <a:buSzPct val="100000"/>
              <a:buNone/>
            </a:pPr>
            <a:endParaRPr lang="en-US" sz="2400" dirty="0">
              <a:solidFill>
                <a:schemeClr val="tx1"/>
              </a:solidFill>
              <a:latin typeface="Lexend Deca Light" pitchFamily="2" charset="77"/>
            </a:endParaRPr>
          </a:p>
          <a:p>
            <a:endParaRPr lang="en-US" dirty="0">
              <a:latin typeface="Lexend Deca Light" pitchFamily="2" charset="77"/>
            </a:endParaRPr>
          </a:p>
        </p:txBody>
      </p:sp>
    </p:spTree>
    <p:extLst>
      <p:ext uri="{BB962C8B-B14F-4D97-AF65-F5344CB8AC3E}">
        <p14:creationId xmlns:p14="http://schemas.microsoft.com/office/powerpoint/2010/main" val="3026526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BA2254-2549-AD86-5D85-CF8E7AB4B2C4}"/>
              </a:ext>
            </a:extLst>
          </p:cNvPr>
          <p:cNvSpPr>
            <a:spLocks noGrp="1"/>
          </p:cNvSpPr>
          <p:nvPr>
            <p:ph type="title"/>
          </p:nvPr>
        </p:nvSpPr>
        <p:spPr>
          <a:xfrm>
            <a:off x="980388" y="758858"/>
            <a:ext cx="5948314" cy="778208"/>
          </a:xfrm>
        </p:spPr>
        <p:txBody>
          <a:bodyPr>
            <a:normAutofit/>
          </a:bodyPr>
          <a:lstStyle/>
          <a:p>
            <a:r>
              <a:rPr lang="en-US" dirty="0">
                <a:latin typeface="Lexend Deca Medium" pitchFamily="2" charset="77"/>
              </a:rPr>
              <a:t>ACTION: Selling Price</a:t>
            </a:r>
          </a:p>
        </p:txBody>
      </p:sp>
      <p:sp>
        <p:nvSpPr>
          <p:cNvPr id="4" name="Content Placeholder 3">
            <a:extLst>
              <a:ext uri="{FF2B5EF4-FFF2-40B4-BE49-F238E27FC236}">
                <a16:creationId xmlns:a16="http://schemas.microsoft.com/office/drawing/2014/main" id="{90A9CF27-C67F-A464-68A8-F000E242EAC6}"/>
              </a:ext>
            </a:extLst>
          </p:cNvPr>
          <p:cNvSpPr>
            <a:spLocks noGrp="1"/>
          </p:cNvSpPr>
          <p:nvPr>
            <p:ph idx="1"/>
          </p:nvPr>
        </p:nvSpPr>
        <p:spPr>
          <a:xfrm>
            <a:off x="980388" y="1735015"/>
            <a:ext cx="6803735" cy="4364127"/>
          </a:xfrm>
        </p:spPr>
        <p:txBody>
          <a:bodyPr>
            <a:normAutofit/>
          </a:bodyPr>
          <a:lstStyle/>
          <a:p>
            <a:pPr marL="0" indent="0">
              <a:lnSpc>
                <a:spcPct val="100000"/>
              </a:lnSpc>
              <a:spcBef>
                <a:spcPts val="1600"/>
              </a:spcBef>
              <a:buClr>
                <a:schemeClr val="dk1"/>
              </a:buClr>
              <a:buSzPct val="100000"/>
              <a:buNone/>
            </a:pPr>
            <a:r>
              <a:rPr lang="en-US" sz="2000" dirty="0">
                <a:solidFill>
                  <a:schemeClr val="tx1"/>
                </a:solidFill>
                <a:latin typeface="Lexend Deca Light" pitchFamily="2" charset="77"/>
              </a:rPr>
              <a:t>It is your job to decide on a selling price for your granola bars</a:t>
            </a:r>
            <a:r>
              <a:rPr lang="en-US" sz="2000" dirty="0">
                <a:latin typeface="Lexend Deca Light" pitchFamily="2" charset="77"/>
              </a:rPr>
              <a:t>.</a:t>
            </a:r>
            <a:endParaRPr lang="en-US" sz="2000" dirty="0">
              <a:solidFill>
                <a:schemeClr val="tx1"/>
              </a:solidFill>
              <a:latin typeface="Lexend Deca Light" pitchFamily="2" charset="77"/>
            </a:endParaRPr>
          </a:p>
          <a:p>
            <a:pPr marL="457200" indent="-457200">
              <a:lnSpc>
                <a:spcPct val="100000"/>
              </a:lnSpc>
              <a:spcBef>
                <a:spcPts val="1600"/>
              </a:spcBef>
              <a:buClr>
                <a:schemeClr val="dk1"/>
              </a:buClr>
              <a:buSzPct val="100000"/>
              <a:buFont typeface="+mj-lt"/>
              <a:buAutoNum type="arabicPeriod"/>
            </a:pPr>
            <a:r>
              <a:rPr lang="en-US" sz="2000" dirty="0">
                <a:latin typeface="Lexend Deca Light" pitchFamily="2" charset="77"/>
              </a:rPr>
              <a:t>We will calculate the cost of the granola bar ingredients (as a class).</a:t>
            </a:r>
            <a:endParaRPr lang="en-US" sz="2000" dirty="0">
              <a:solidFill>
                <a:schemeClr val="tx1"/>
              </a:solidFill>
              <a:latin typeface="Lexend Deca Light" pitchFamily="2" charset="77"/>
            </a:endParaRPr>
          </a:p>
          <a:p>
            <a:pPr marL="457200" indent="-457200">
              <a:lnSpc>
                <a:spcPct val="100000"/>
              </a:lnSpc>
              <a:spcBef>
                <a:spcPts val="1600"/>
              </a:spcBef>
              <a:buClr>
                <a:schemeClr val="dk1"/>
              </a:buClr>
              <a:buSzPct val="100000"/>
              <a:buFont typeface="+mj-lt"/>
              <a:buAutoNum type="arabicPeriod"/>
            </a:pPr>
            <a:r>
              <a:rPr lang="en-US" sz="2000" dirty="0">
                <a:solidFill>
                  <a:schemeClr val="tx1"/>
                </a:solidFill>
                <a:latin typeface="Lexend Deca Light" pitchFamily="2" charset="77"/>
              </a:rPr>
              <a:t>You will decide how much it </a:t>
            </a:r>
            <a:r>
              <a:rPr lang="en-US" sz="2000" dirty="0">
                <a:latin typeface="Lexend Deca Light" pitchFamily="2" charset="77"/>
              </a:rPr>
              <a:t>will cost you to make one batch of bars.</a:t>
            </a:r>
          </a:p>
          <a:p>
            <a:pPr marL="457200" indent="-457200">
              <a:lnSpc>
                <a:spcPct val="100000"/>
              </a:lnSpc>
              <a:spcBef>
                <a:spcPts val="1600"/>
              </a:spcBef>
              <a:buClr>
                <a:schemeClr val="dk1"/>
              </a:buClr>
              <a:buSzPct val="100000"/>
              <a:buFont typeface="+mj-lt"/>
              <a:buAutoNum type="arabicPeriod"/>
            </a:pPr>
            <a:r>
              <a:rPr lang="en-US" sz="2000" dirty="0">
                <a:solidFill>
                  <a:schemeClr val="tx1"/>
                </a:solidFill>
                <a:latin typeface="Lexend Deca Light" pitchFamily="2" charset="77"/>
              </a:rPr>
              <a:t>You will then </a:t>
            </a:r>
            <a:r>
              <a:rPr lang="en-US" sz="2000" dirty="0">
                <a:latin typeface="Lexend Deca Light" pitchFamily="2" charset="77"/>
              </a:rPr>
              <a:t>d</a:t>
            </a:r>
            <a:r>
              <a:rPr lang="en-US" sz="2000" dirty="0">
                <a:solidFill>
                  <a:schemeClr val="tx1"/>
                </a:solidFill>
                <a:latin typeface="Lexend Deca Light" pitchFamily="2" charset="77"/>
              </a:rPr>
              <a:t>ivide the total cost by the number of bars in the batch.</a:t>
            </a:r>
          </a:p>
          <a:p>
            <a:pPr marL="457200" indent="-457200">
              <a:lnSpc>
                <a:spcPct val="100000"/>
              </a:lnSpc>
              <a:spcBef>
                <a:spcPts val="1600"/>
              </a:spcBef>
              <a:buClr>
                <a:schemeClr val="dk1"/>
              </a:buClr>
              <a:buSzPct val="100000"/>
              <a:buFont typeface="+mj-lt"/>
              <a:buAutoNum type="arabicPeriod"/>
            </a:pPr>
            <a:r>
              <a:rPr lang="en-US" sz="2000" dirty="0">
                <a:solidFill>
                  <a:schemeClr val="tx1"/>
                </a:solidFill>
                <a:latin typeface="Lexend Deca Light" pitchFamily="2" charset="77"/>
              </a:rPr>
              <a:t>You will </a:t>
            </a:r>
            <a:r>
              <a:rPr lang="en-US" sz="2000" dirty="0">
                <a:latin typeface="Lexend Deca Light" pitchFamily="2" charset="77"/>
              </a:rPr>
              <a:t>d</a:t>
            </a:r>
            <a:r>
              <a:rPr lang="en-US" sz="2000" dirty="0">
                <a:solidFill>
                  <a:schemeClr val="tx1"/>
                </a:solidFill>
                <a:latin typeface="Lexend Deca Light" pitchFamily="2" charset="77"/>
              </a:rPr>
              <a:t>ecide on a selling price. It should be more than your cost per bar.</a:t>
            </a:r>
          </a:p>
          <a:p>
            <a:pPr marL="0" indent="0">
              <a:buNone/>
            </a:pPr>
            <a:endParaRPr lang="en-US" sz="2000" dirty="0">
              <a:latin typeface="Lexend Deca Light" pitchFamily="2" charset="77"/>
            </a:endParaRPr>
          </a:p>
        </p:txBody>
      </p:sp>
    </p:spTree>
    <p:extLst>
      <p:ext uri="{BB962C8B-B14F-4D97-AF65-F5344CB8AC3E}">
        <p14:creationId xmlns:p14="http://schemas.microsoft.com/office/powerpoint/2010/main" val="132369072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4318</TotalTime>
  <Words>1267</Words>
  <Application>Microsoft Office PowerPoint</Application>
  <PresentationFormat>On-screen Show (4:3)</PresentationFormat>
  <Paragraphs>147</Paragraphs>
  <Slides>16</Slides>
  <Notes>14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16</vt:i4>
      </vt:variant>
    </vt:vector>
  </HeadingPairs>
  <TitlesOfParts>
    <vt:vector size="27" baseType="lpstr">
      <vt:lpstr>Arial</vt:lpstr>
      <vt:lpstr>Arial Rounded MT Bold</vt:lpstr>
      <vt:lpstr>Calibri</vt:lpstr>
      <vt:lpstr>Century Gothic</vt:lpstr>
      <vt:lpstr>Courier New</vt:lpstr>
      <vt:lpstr>Helvetica</vt:lpstr>
      <vt:lpstr>IIKLH K+ Arial MT</vt:lpstr>
      <vt:lpstr>Lexend Deca Light</vt:lpstr>
      <vt:lpstr>Lexend Deca Medium</vt:lpstr>
      <vt:lpstr>Symbol</vt:lpstr>
      <vt:lpstr>Office Theme</vt:lpstr>
      <vt:lpstr>PowerPoint Presentation</vt:lpstr>
      <vt:lpstr>A Note to Teachers</vt:lpstr>
      <vt:lpstr>Expectations</vt:lpstr>
      <vt:lpstr>PowerPoint Presentation</vt:lpstr>
      <vt:lpstr>Learning Goals</vt:lpstr>
      <vt:lpstr>Minds ON!</vt:lpstr>
      <vt:lpstr>Selling Price</vt:lpstr>
      <vt:lpstr>What is Profit?</vt:lpstr>
      <vt:lpstr>ACTION: Selling Price</vt:lpstr>
      <vt:lpstr>Calculating Your Costs</vt:lpstr>
      <vt:lpstr>What is Your Profit?</vt:lpstr>
      <vt:lpstr>Cost of Ingredients</vt:lpstr>
      <vt:lpstr>Worksheets</vt:lpstr>
      <vt:lpstr>Wrap Up</vt:lpstr>
      <vt:lpstr>PowerPoint Presentation</vt:lpstr>
      <vt:lpstr>Check In – 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Sabrina Di Ilio</cp:lastModifiedBy>
  <cp:revision>149</cp:revision>
  <cp:lastPrinted>2022-12-13T20:08:31Z</cp:lastPrinted>
  <dcterms:created xsi:type="dcterms:W3CDTF">2022-06-20T17:57:32Z</dcterms:created>
  <dcterms:modified xsi:type="dcterms:W3CDTF">2024-10-17T14:52:35Z</dcterms:modified>
</cp:coreProperties>
</file>